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Proxima Nova"/>
      <p:regular r:id="rId36"/>
      <p:bold r:id="rId37"/>
      <p:italic r:id="rId38"/>
      <p:boldItalic r:id="rId39"/>
    </p:embeddedFont>
    <p:embeddedFont>
      <p:font typeface="Montserrat"/>
      <p:bold r:id="rId40"/>
      <p:boldItalic r:id="rId41"/>
    </p:embeddedFont>
    <p:embeddedFont>
      <p:font typeface="Proxima Nova Semibold"/>
      <p:regular r:id="rId42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ProximaNovaSemibold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ProximaNovaSemibold-boldItalic.fntdata"/><Relationship Id="rId21" Type="http://schemas.openxmlformats.org/officeDocument/2006/relationships/slide" Target="slides/slide16.xml"/><Relationship Id="rId43" Type="http://schemas.openxmlformats.org/officeDocument/2006/relationships/font" Target="fonts/ProximaNovaSemibol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roximaNova-bold.fntdata"/><Relationship Id="rId14" Type="http://schemas.openxmlformats.org/officeDocument/2006/relationships/slide" Target="slides/slide9.xml"/><Relationship Id="rId36" Type="http://schemas.openxmlformats.org/officeDocument/2006/relationships/font" Target="fonts/ProximaNova-regular.fntdata"/><Relationship Id="rId17" Type="http://schemas.openxmlformats.org/officeDocument/2006/relationships/slide" Target="slides/slide12.xml"/><Relationship Id="rId39" Type="http://schemas.openxmlformats.org/officeDocument/2006/relationships/font" Target="fonts/ProximaNova-boldItalic.fntdata"/><Relationship Id="rId16" Type="http://schemas.openxmlformats.org/officeDocument/2006/relationships/slide" Target="slides/slide11.xml"/><Relationship Id="rId38" Type="http://schemas.openxmlformats.org/officeDocument/2006/relationships/font" Target="fonts/ProximaNova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Cover Editable">
  <p:cSld name="IFS Extras - Cover Editab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>
            <p:ph idx="2" type="pic"/>
          </p:nvPr>
        </p:nvSpPr>
        <p:spPr>
          <a:xfrm>
            <a:off x="-3602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b" bIns="720000" lIns="91425" spcFirstLastPara="1" rIns="720000" wrap="square" tIns="720000"/>
          <a:lstStyle>
            <a:lvl1pPr lv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000" y="504000"/>
            <a:ext cx="3584106" cy="8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3602" y="4530878"/>
            <a:ext cx="72000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539998" y="3944456"/>
            <a:ext cx="10515600" cy="480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3" type="body"/>
          </p:nvPr>
        </p:nvSpPr>
        <p:spPr>
          <a:xfrm>
            <a:off x="539998" y="4842852"/>
            <a:ext cx="10515600" cy="379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4" type="body"/>
          </p:nvPr>
        </p:nvSpPr>
        <p:spPr>
          <a:xfrm>
            <a:off x="539998" y="5221995"/>
            <a:ext cx="10515600" cy="480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5" type="body"/>
          </p:nvPr>
        </p:nvSpPr>
        <p:spPr>
          <a:xfrm>
            <a:off x="539998" y="2866046"/>
            <a:ext cx="10515600" cy="1078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Cover">
  <p:cSld name="IFS Extras - Cov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504000"/>
            <a:ext cx="3584106" cy="8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>
            <a:off x="-3602" y="4530878"/>
            <a:ext cx="72000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539998" y="3944456"/>
            <a:ext cx="10515600" cy="480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539998" y="4842852"/>
            <a:ext cx="10515600" cy="379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3" type="body"/>
          </p:nvPr>
        </p:nvSpPr>
        <p:spPr>
          <a:xfrm>
            <a:off x="539998" y="5221995"/>
            <a:ext cx="10515600" cy="480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4" type="body"/>
          </p:nvPr>
        </p:nvSpPr>
        <p:spPr>
          <a:xfrm>
            <a:off x="539998" y="2866046"/>
            <a:ext cx="10515600" cy="1078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3 Column White">
  <p:cSld name="IFS Extras - 3 Column Whit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539998" y="1620000"/>
            <a:ext cx="3514209" cy="463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4326893" y="2443912"/>
            <a:ext cx="3506099" cy="364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3" type="body"/>
          </p:nvPr>
        </p:nvSpPr>
        <p:spPr>
          <a:xfrm>
            <a:off x="8130008" y="2443912"/>
            <a:ext cx="3506099" cy="364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/>
          <p:nvPr>
            <p:ph idx="4" type="body"/>
          </p:nvPr>
        </p:nvSpPr>
        <p:spPr>
          <a:xfrm>
            <a:off x="8130008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5" type="body"/>
          </p:nvPr>
        </p:nvSpPr>
        <p:spPr>
          <a:xfrm>
            <a:off x="4326893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3 Column Grey">
  <p:cSld name="IFS Extras - 3 Column Grey">
    <p:bg>
      <p:bgPr>
        <a:solidFill>
          <a:schemeClr val="dk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539998" y="1620000"/>
            <a:ext cx="3514209" cy="463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4326893" y="2608421"/>
            <a:ext cx="3506099" cy="364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3" type="body"/>
          </p:nvPr>
        </p:nvSpPr>
        <p:spPr>
          <a:xfrm>
            <a:off x="8130008" y="2608421"/>
            <a:ext cx="3506099" cy="364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4" type="body"/>
          </p:nvPr>
        </p:nvSpPr>
        <p:spPr>
          <a:xfrm>
            <a:off x="8130008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5" type="body"/>
          </p:nvPr>
        </p:nvSpPr>
        <p:spPr>
          <a:xfrm>
            <a:off x="4326893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3 Column Ticks White">
  <p:cSld name="IFS Extras - 3 Column Ticks Whit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539998" y="2443912"/>
            <a:ext cx="3514208" cy="35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8130008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3" type="body"/>
          </p:nvPr>
        </p:nvSpPr>
        <p:spPr>
          <a:xfrm>
            <a:off x="4326893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4" type="body"/>
          </p:nvPr>
        </p:nvSpPr>
        <p:spPr>
          <a:xfrm>
            <a:off x="539998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4"/>
          <p:cNvSpPr txBox="1"/>
          <p:nvPr>
            <p:ph idx="5" type="body"/>
          </p:nvPr>
        </p:nvSpPr>
        <p:spPr>
          <a:xfrm>
            <a:off x="4326893" y="2443912"/>
            <a:ext cx="3514208" cy="35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6" type="body"/>
          </p:nvPr>
        </p:nvSpPr>
        <p:spPr>
          <a:xfrm>
            <a:off x="8130008" y="2443912"/>
            <a:ext cx="3514208" cy="35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3 Column Ticks Grey">
  <p:cSld name="IFS Extras - 3 Column Ticks Grey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8130008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4326893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3" type="body"/>
          </p:nvPr>
        </p:nvSpPr>
        <p:spPr>
          <a:xfrm>
            <a:off x="539998" y="1620000"/>
            <a:ext cx="348176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5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5"/>
          <p:cNvSpPr txBox="1"/>
          <p:nvPr>
            <p:ph idx="4" type="body"/>
          </p:nvPr>
        </p:nvSpPr>
        <p:spPr>
          <a:xfrm>
            <a:off x="539998" y="2443912"/>
            <a:ext cx="3514208" cy="35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5" type="body"/>
          </p:nvPr>
        </p:nvSpPr>
        <p:spPr>
          <a:xfrm>
            <a:off x="4326894" y="2443912"/>
            <a:ext cx="3514208" cy="35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6" type="body"/>
          </p:nvPr>
        </p:nvSpPr>
        <p:spPr>
          <a:xfrm>
            <a:off x="8105679" y="2443912"/>
            <a:ext cx="3514208" cy="350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2 Column White">
  <p:cSld name="IFS Extras - 2 Column Whit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39998" y="1620000"/>
            <a:ext cx="48913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2" type="body"/>
          </p:nvPr>
        </p:nvSpPr>
        <p:spPr>
          <a:xfrm>
            <a:off x="6736680" y="1620000"/>
            <a:ext cx="48913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6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2 Column Grey">
  <p:cSld name="IFS Extras - 2 Column Grey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-6862" y="0"/>
            <a:ext cx="12198863" cy="6858001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539998" y="1800354"/>
            <a:ext cx="48913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6736680" y="1800354"/>
            <a:ext cx="48913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7"/>
          <p:cNvSpPr/>
          <p:nvPr/>
        </p:nvSpPr>
        <p:spPr>
          <a:xfrm>
            <a:off x="-3602" y="1443246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idx="3" type="subTitle"/>
          </p:nvPr>
        </p:nvSpPr>
        <p:spPr>
          <a:xfrm>
            <a:off x="544010" y="960956"/>
            <a:ext cx="11088000" cy="388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8" y="6420009"/>
            <a:ext cx="1237753" cy="2893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type="title"/>
          </p:nvPr>
        </p:nvSpPr>
        <p:spPr>
          <a:xfrm>
            <a:off x="539998" y="180000"/>
            <a:ext cx="11088000" cy="6990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/>
        </p:nvSpPr>
        <p:spPr>
          <a:xfrm>
            <a:off x="7136681" y="6470406"/>
            <a:ext cx="449131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</a:pPr>
            <a:r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©2018 Infostretch. All rights reserved.  </a:t>
            </a:r>
            <a:fld id="{00000000-1234-1234-1234-123412341234}" type="slidenum"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Section Divider Editable">
  <p:cSld name="IFS Extras - Section Divider Editab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>
            <p:ph idx="2" type="pic"/>
          </p:nvPr>
        </p:nvSpPr>
        <p:spPr>
          <a:xfrm>
            <a:off x="0" y="10632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72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539998" y="3303821"/>
            <a:ext cx="10515600" cy="1078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Picture Right White">
  <p:cSld name="IFS Extras - Picture Right Whit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884798" y="64200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©2018 Infostretch. All rights reserved.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9"/>
          <p:cNvSpPr/>
          <p:nvPr>
            <p:ph idx="2" type="pic"/>
          </p:nvPr>
        </p:nvSpPr>
        <p:spPr>
          <a:xfrm>
            <a:off x="5984240" y="1"/>
            <a:ext cx="620776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72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539998" y="1619999"/>
            <a:ext cx="4981084" cy="449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9"/>
          <p:cNvSpPr/>
          <p:nvPr/>
        </p:nvSpPr>
        <p:spPr>
          <a:xfrm>
            <a:off x="-3602" y="1139527"/>
            <a:ext cx="5561143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539998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Angled Pictures Left White">
  <p:cSld name="IFS Extras - Angled Pictures Left Whit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>
            <p:ph idx="2" type="pic"/>
          </p:nvPr>
        </p:nvSpPr>
        <p:spPr>
          <a:xfrm>
            <a:off x="0" y="0"/>
            <a:ext cx="6208901" cy="329540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72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6646915" y="1619999"/>
            <a:ext cx="4981084" cy="449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6641874" y="1139527"/>
            <a:ext cx="5561143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/>
          <p:nvPr>
            <p:ph type="title"/>
          </p:nvPr>
        </p:nvSpPr>
        <p:spPr>
          <a:xfrm>
            <a:off x="6641874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20"/>
          <p:cNvSpPr/>
          <p:nvPr>
            <p:ph idx="3" type="pic"/>
          </p:nvPr>
        </p:nvSpPr>
        <p:spPr>
          <a:xfrm>
            <a:off x="-11875" y="1686295"/>
            <a:ext cx="6220776" cy="51717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b" bIns="7200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ext - Round Bullets">
  <p:cSld name="1_Text - Round Bulle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720000" y="672000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3467"/>
              <a:buFont typeface="Arial"/>
              <a:buNone/>
              <a:defRPr b="0" i="0" sz="3466" u="none" cap="none" strike="noStrike">
                <a:solidFill>
                  <a:srgbClr val="57575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0" y="6773333"/>
            <a:ext cx="12192000" cy="84667"/>
          </a:xfrm>
          <a:prstGeom prst="rect">
            <a:avLst/>
          </a:prstGeom>
          <a:solidFill>
            <a:srgbClr val="E570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720000" y="1412213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A5A5A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3" type="body"/>
          </p:nvPr>
        </p:nvSpPr>
        <p:spPr>
          <a:xfrm>
            <a:off x="720000" y="2152429"/>
            <a:ext cx="10297541" cy="3567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404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702A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7154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1" y="6365240"/>
            <a:ext cx="3005836" cy="30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3 Pictures Right White">
  <p:cSld name="IFS Extras - 3 Pictures Right Whit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 flipH="1">
            <a:off x="5989280" y="3175"/>
            <a:ext cx="6207760" cy="6854825"/>
          </a:xfrm>
          <a:custGeom>
            <a:rect b="b" l="l" r="r" t="t"/>
            <a:pathLst>
              <a:path extrusionOk="0" h="6854825" w="5973763">
                <a:moveTo>
                  <a:pt x="0" y="4633912"/>
                </a:moveTo>
                <a:lnTo>
                  <a:pt x="5973763" y="4633912"/>
                </a:lnTo>
                <a:lnTo>
                  <a:pt x="5973763" y="6854825"/>
                </a:lnTo>
                <a:lnTo>
                  <a:pt x="0" y="6854825"/>
                </a:lnTo>
                <a:close/>
                <a:moveTo>
                  <a:pt x="0" y="2316162"/>
                </a:moveTo>
                <a:lnTo>
                  <a:pt x="5973763" y="2316162"/>
                </a:lnTo>
                <a:lnTo>
                  <a:pt x="5973763" y="4538662"/>
                </a:lnTo>
                <a:lnTo>
                  <a:pt x="0" y="4538662"/>
                </a:lnTo>
                <a:close/>
                <a:moveTo>
                  <a:pt x="0" y="0"/>
                </a:moveTo>
                <a:lnTo>
                  <a:pt x="5973763" y="0"/>
                </a:lnTo>
                <a:lnTo>
                  <a:pt x="5973763" y="2220912"/>
                </a:lnTo>
                <a:lnTo>
                  <a:pt x="0" y="22209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pic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539998" y="1620000"/>
            <a:ext cx="5012503" cy="4524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1"/>
          <p:cNvSpPr/>
          <p:nvPr/>
        </p:nvSpPr>
        <p:spPr>
          <a:xfrm>
            <a:off x="-3602" y="1139527"/>
            <a:ext cx="5561143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539998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Pictures Right Grey">
  <p:cSld name="IFS Extras - Pictures Right Grey"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884798" y="64200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©2018 Infostretch. All rights reserved.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2"/>
          <p:cNvSpPr/>
          <p:nvPr>
            <p:ph idx="2" type="pic"/>
          </p:nvPr>
        </p:nvSpPr>
        <p:spPr>
          <a:xfrm>
            <a:off x="5984240" y="0"/>
            <a:ext cx="620776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72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2"/>
          <p:cNvSpPr/>
          <p:nvPr/>
        </p:nvSpPr>
        <p:spPr>
          <a:xfrm>
            <a:off x="-3602" y="1139527"/>
            <a:ext cx="5561143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539998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534957" y="1619999"/>
            <a:ext cx="4986125" cy="449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3 Pictures Left Grey">
  <p:cSld name="IFS Extras - 3 Pictures Left Grey">
    <p:bg>
      <p:bgPr>
        <a:solidFill>
          <a:schemeClr val="dk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>
            <p:ph idx="2" type="pic"/>
          </p:nvPr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72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3"/>
          <p:cNvSpPr/>
          <p:nvPr/>
        </p:nvSpPr>
        <p:spPr>
          <a:xfrm>
            <a:off x="6641874" y="1139527"/>
            <a:ext cx="5561143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6641874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6641874" y="1619999"/>
            <a:ext cx="4986125" cy="449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3 Pictures Right Grey">
  <p:cSld name="IFS Extras - 3 Pictures Right Grey">
    <p:bg>
      <p:bgPr>
        <a:solidFill>
          <a:schemeClr val="dk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539998" y="1620000"/>
            <a:ext cx="5012503" cy="4524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4"/>
          <p:cNvSpPr/>
          <p:nvPr>
            <p:ph idx="2" type="pic"/>
          </p:nvPr>
        </p:nvSpPr>
        <p:spPr>
          <a:xfrm>
            <a:off x="5984240" y="3175"/>
            <a:ext cx="6207760" cy="685482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108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4"/>
          <p:cNvSpPr/>
          <p:nvPr/>
        </p:nvSpPr>
        <p:spPr>
          <a:xfrm>
            <a:off x="-3602" y="1139527"/>
            <a:ext cx="5561143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4"/>
          <p:cNvSpPr txBox="1"/>
          <p:nvPr>
            <p:ph type="title"/>
          </p:nvPr>
        </p:nvSpPr>
        <p:spPr>
          <a:xfrm>
            <a:off x="539998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Back Cover Editable">
  <p:cSld name="IFS Extras - Back Cover Editab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72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98363" y="1288114"/>
            <a:ext cx="3584106" cy="8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3850342" y="6470406"/>
            <a:ext cx="449131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</a:pPr>
            <a:r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©2018 Infostretch. All rights reserved.  </a:t>
            </a:r>
            <a:fld id="{00000000-1234-1234-1234-123412341234}" type="slidenum"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ing Only">
  <p:cSld name="Heading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720000" y="672000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3467"/>
              <a:buFont typeface="Arial"/>
              <a:buNone/>
              <a:defRPr b="0" i="0" sz="3466" u="none" cap="none" strike="noStrike">
                <a:solidFill>
                  <a:srgbClr val="57575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6"/>
          <p:cNvSpPr/>
          <p:nvPr/>
        </p:nvSpPr>
        <p:spPr>
          <a:xfrm>
            <a:off x="0" y="6773333"/>
            <a:ext cx="12192000" cy="84667"/>
          </a:xfrm>
          <a:prstGeom prst="rect">
            <a:avLst/>
          </a:prstGeom>
          <a:solidFill>
            <a:srgbClr val="E570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1" y="6365240"/>
            <a:ext cx="3005836" cy="30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720000" y="672000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3467"/>
              <a:buFont typeface="Arial"/>
              <a:buNone/>
              <a:defRPr b="0" i="0" sz="3466" u="none" cap="none" strike="noStrike">
                <a:solidFill>
                  <a:srgbClr val="57575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7"/>
          <p:cNvSpPr/>
          <p:nvPr/>
        </p:nvSpPr>
        <p:spPr>
          <a:xfrm>
            <a:off x="0" y="6773333"/>
            <a:ext cx="12192000" cy="84667"/>
          </a:xfrm>
          <a:prstGeom prst="rect">
            <a:avLst/>
          </a:prstGeom>
          <a:solidFill>
            <a:srgbClr val="E570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 txBox="1"/>
          <p:nvPr>
            <p:ph idx="2" type="body"/>
          </p:nvPr>
        </p:nvSpPr>
        <p:spPr>
          <a:xfrm>
            <a:off x="720000" y="1412213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A5A5A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61" y="6365240"/>
            <a:ext cx="3005836" cy="30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540744" y="1620000"/>
            <a:ext cx="11087253" cy="45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ctrTitle"/>
          </p:nvPr>
        </p:nvSpPr>
        <p:spPr>
          <a:xfrm>
            <a:off x="545201" y="1122363"/>
            <a:ext cx="1108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31"/>
          <p:cNvSpPr txBox="1"/>
          <p:nvPr>
            <p:ph idx="1" type="subTitle"/>
          </p:nvPr>
        </p:nvSpPr>
        <p:spPr>
          <a:xfrm>
            <a:off x="545201" y="3602038"/>
            <a:ext cx="1108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">
  <p:cSld name="Section 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8376357" y="6385640"/>
            <a:ext cx="3149047" cy="319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33"/>
              <a:buFont typeface="Proxima Nova"/>
              <a:buNone/>
            </a:pPr>
            <a:r>
              <a:rPr b="0" i="0" lang="en-US" sz="933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©2017 Infostretch Corporation. All rights reserved.       </a:t>
            </a:r>
            <a:fld id="{00000000-1234-1234-1234-123412341234}" type="slidenum">
              <a:rPr b="1" i="0" lang="en-US" sz="933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1" i="0" sz="933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2163613" y="824533"/>
            <a:ext cx="8628567" cy="480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67"/>
              <a:buFont typeface="Proxima Nova Semibold"/>
              <a:buNone/>
              <a:defRPr b="0" i="0" sz="3466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063379" y="1581629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67"/>
              <a:buFont typeface="Arial"/>
              <a:buNone/>
              <a:defRPr b="0" i="0" sz="1867" u="none" cap="none" strike="noStrike">
                <a:solidFill>
                  <a:srgbClr val="A5A5A5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2063379" y="2345148"/>
            <a:ext cx="5956300" cy="387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Arial"/>
              <a:buNone/>
              <a:defRPr b="0" i="0" sz="2133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i="0" sz="21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i="0" sz="21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b="1" i="0" sz="21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545410" y="1620000"/>
            <a:ext cx="1107738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545410" y="4589463"/>
            <a:ext cx="1107738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/>
          <p:nvPr>
            <p:ph idx="1" type="body"/>
          </p:nvPr>
        </p:nvSpPr>
        <p:spPr>
          <a:xfrm>
            <a:off x="539998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2" type="body"/>
          </p:nvPr>
        </p:nvSpPr>
        <p:spPr>
          <a:xfrm>
            <a:off x="6446398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53999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2" type="body"/>
          </p:nvPr>
        </p:nvSpPr>
        <p:spPr>
          <a:xfrm>
            <a:off x="53999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3" type="body"/>
          </p:nvPr>
        </p:nvSpPr>
        <p:spPr>
          <a:xfrm>
            <a:off x="644481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idx="4" type="body"/>
          </p:nvPr>
        </p:nvSpPr>
        <p:spPr>
          <a:xfrm>
            <a:off x="644481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5453999" y="1620000"/>
            <a:ext cx="6173999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6"/>
          <p:cNvSpPr txBox="1"/>
          <p:nvPr>
            <p:ph idx="2" type="body"/>
          </p:nvPr>
        </p:nvSpPr>
        <p:spPr>
          <a:xfrm>
            <a:off x="539998" y="1620000"/>
            <a:ext cx="3932237" cy="424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6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/>
          <p:nvPr>
            <p:ph idx="2" type="pic"/>
          </p:nvPr>
        </p:nvSpPr>
        <p:spPr>
          <a:xfrm>
            <a:off x="5455798" y="1619999"/>
            <a:ext cx="6173999" cy="4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539998" y="1620000"/>
            <a:ext cx="3932237" cy="424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7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539998" y="1620000"/>
            <a:ext cx="11088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Section Divider">
  <p:cSld name="IFS Extras - Section Divi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67" y="0"/>
            <a:ext cx="1220393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-3602" y="4530878"/>
            <a:ext cx="7200000" cy="9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39998" y="3303821"/>
            <a:ext cx="10515600" cy="1078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8" y="6420009"/>
            <a:ext cx="1237753" cy="28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FS Extras - 2 Column Grey no subtitle">
  <p:cSld name="1_IFS Extras - 2 Column Grey no subtitle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/>
          <p:nvPr/>
        </p:nvSpPr>
        <p:spPr>
          <a:xfrm>
            <a:off x="-6862" y="0"/>
            <a:ext cx="12198863" cy="6858001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539998" y="1800354"/>
            <a:ext cx="48913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736680" y="1800354"/>
            <a:ext cx="489131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8" y="6420009"/>
            <a:ext cx="1237753" cy="28934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7136681" y="6470406"/>
            <a:ext cx="449131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</a:pPr>
            <a:r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©2018 Infostretch. All rights reserved.  </a:t>
            </a:r>
            <a:fld id="{00000000-1234-1234-1234-123412341234}" type="slidenum"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Picture Left White">
  <p:cSld name="IFS Extras - Picture Left Whit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>
            <p:ph idx="2" type="pic"/>
          </p:nvPr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7200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/>
          <p:nvPr/>
        </p:nvSpPr>
        <p:spPr>
          <a:xfrm>
            <a:off x="6641874" y="1139527"/>
            <a:ext cx="5561143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6641874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6641873" y="1619999"/>
            <a:ext cx="4986125" cy="449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Split Page No Image">
  <p:cSld name="IFS Extras - Split Page No Imag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376" y="3624549"/>
            <a:ext cx="12200376" cy="32334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/>
          <p:nvPr/>
        </p:nvSpPr>
        <p:spPr>
          <a:xfrm>
            <a:off x="-8376" y="3624549"/>
            <a:ext cx="12200376" cy="3244086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-3602" y="1443246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39996" y="1815206"/>
            <a:ext cx="11088001" cy="1650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8" y="6420009"/>
            <a:ext cx="1237753" cy="28934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>
            <p:ph idx="2" type="subTitle"/>
          </p:nvPr>
        </p:nvSpPr>
        <p:spPr>
          <a:xfrm>
            <a:off x="544010" y="960956"/>
            <a:ext cx="11088000" cy="388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539998" y="180000"/>
            <a:ext cx="11088000" cy="6990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FS Extras - Back Cover">
  <p:cSld name="IFS Extras - Back Cov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/>
          <p:nvPr/>
        </p:nvSpPr>
        <p:spPr>
          <a:xfrm>
            <a:off x="-9772" y="0"/>
            <a:ext cx="12200376" cy="6858001"/>
          </a:xfrm>
          <a:prstGeom prst="rect">
            <a:avLst/>
          </a:prstGeom>
          <a:solidFill>
            <a:schemeClr val="dk2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8363" y="1288114"/>
            <a:ext cx="3584106" cy="82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39998" y="6420009"/>
            <a:ext cx="1237753" cy="289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136681" y="6470406"/>
            <a:ext cx="449131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</a:pPr>
            <a:r>
              <a:rPr b="0" i="0" lang="en-US" sz="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©2018 Infostretch. All rights reserved.  </a:t>
            </a:r>
            <a:fld id="{00000000-1234-1234-1234-123412341234}" type="slidenum">
              <a:rPr b="0" i="0" lang="en-US" sz="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-3602" y="1139527"/>
            <a:ext cx="116316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39998" y="6420009"/>
            <a:ext cx="1237753" cy="289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539998" y="1620456"/>
            <a:ext cx="11088000" cy="4556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28"/>
          <p:cNvSpPr txBox="1"/>
          <p:nvPr/>
        </p:nvSpPr>
        <p:spPr>
          <a:xfrm>
            <a:off x="7136681" y="6470406"/>
            <a:ext cx="449131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800"/>
              <a:buFont typeface="Calibri"/>
              <a:buNone/>
            </a:pPr>
            <a:r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©2018 Infostretch. All rights reserved.  </a:t>
            </a:r>
            <a:fld id="{00000000-1234-1234-1234-123412341234}" type="slidenum">
              <a:rPr lang="en-US" sz="8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gif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0"/>
            <a:ext cx="12192001" cy="6872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/>
          <p:nvPr>
            <p:ph idx="3" type="body"/>
          </p:nvPr>
        </p:nvSpPr>
        <p:spPr>
          <a:xfrm>
            <a:off x="539998" y="4842852"/>
            <a:ext cx="10515600" cy="379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Andrew Morgan  |  Director of Product Marketing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8"/>
          <p:cNvSpPr txBox="1"/>
          <p:nvPr>
            <p:ph idx="5" type="body"/>
          </p:nvPr>
        </p:nvSpPr>
        <p:spPr>
          <a:xfrm>
            <a:off x="539998" y="2870600"/>
            <a:ext cx="7553124" cy="1078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Automate Testing for Next Generation Interfaces </a:t>
            </a:r>
            <a:b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(BOTs, Alexa, Mobile)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00" y="504000"/>
            <a:ext cx="3584106" cy="8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/>
          <p:nvPr/>
        </p:nvSpPr>
        <p:spPr>
          <a:xfrm>
            <a:off x="-3602" y="4530878"/>
            <a:ext cx="7200000" cy="90000"/>
          </a:xfrm>
          <a:prstGeom prst="rect">
            <a:avLst/>
          </a:prstGeom>
          <a:gradFill>
            <a:gsLst>
              <a:gs pos="0">
                <a:schemeClr val="accent5"/>
              </a:gs>
              <a:gs pos="98000">
                <a:schemeClr val="accent6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 Relying on Biometric Authentication</a:t>
            </a:r>
            <a:endParaRPr/>
          </a:p>
        </p:txBody>
      </p:sp>
      <p:sp>
        <p:nvSpPr>
          <p:cNvPr id="315" name="Google Shape;315;p47"/>
          <p:cNvSpPr/>
          <p:nvPr/>
        </p:nvSpPr>
        <p:spPr>
          <a:xfrm>
            <a:off x="719999" y="5946327"/>
            <a:ext cx="10854685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Source: https://www.imore.com/sites/imore.com/files/styles/larger/public/field/image/2013/09/iphone_5s_touch_id_fingerprint_video_hero_4x3.jpg?itok=bhma0a7k</a:t>
            </a:r>
            <a:endParaRPr/>
          </a:p>
        </p:txBody>
      </p:sp>
      <p:sp>
        <p:nvSpPr>
          <p:cNvPr id="316" name="Google Shape;316;p47"/>
          <p:cNvSpPr txBox="1"/>
          <p:nvPr/>
        </p:nvSpPr>
        <p:spPr>
          <a:xfrm>
            <a:off x="6682452" y="2870522"/>
            <a:ext cx="489223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Authenticate User &amp; Provide Info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Fingerprint Scanning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Authenticate &amp; Trigger Action</a:t>
            </a:r>
            <a:endParaRPr/>
          </a:p>
        </p:txBody>
      </p:sp>
      <p:pic>
        <p:nvPicPr>
          <p:cNvPr id="317" name="Google Shape;31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1998384"/>
            <a:ext cx="5220181" cy="391513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7"/>
          <p:cNvSpPr/>
          <p:nvPr/>
        </p:nvSpPr>
        <p:spPr>
          <a:xfrm>
            <a:off x="720000" y="1465954"/>
            <a:ext cx="2953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Devices or Triggers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/>
          <p:nvPr>
            <p:ph idx="1" type="body"/>
          </p:nvPr>
        </p:nvSpPr>
        <p:spPr>
          <a:xfrm>
            <a:off x="540744" y="1620000"/>
            <a:ext cx="11087253" cy="45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Existing popular tools like Appium do not support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automation of device hardware testing (Camera, TouchID)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level access for automation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necessitates the need for code level instrumentation</a:t>
            </a:r>
            <a:b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 use cases around interruptions are important but complex. </a:t>
            </a:r>
            <a:endParaRPr/>
          </a:p>
        </p:txBody>
      </p:sp>
      <p:sp>
        <p:nvSpPr>
          <p:cNvPr id="324" name="Google Shape;324;p48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 App Test Automation Challenges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9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Automation Library Approach</a:t>
            </a:r>
            <a:endParaRPr/>
          </a:p>
        </p:txBody>
      </p:sp>
      <p:grpSp>
        <p:nvGrpSpPr>
          <p:cNvPr id="330" name="Google Shape;330;p49"/>
          <p:cNvGrpSpPr/>
          <p:nvPr/>
        </p:nvGrpSpPr>
        <p:grpSpPr>
          <a:xfrm>
            <a:off x="711024" y="1605262"/>
            <a:ext cx="10959017" cy="4625721"/>
            <a:chOff x="848612" y="1041628"/>
            <a:chExt cx="7059008" cy="3658611"/>
          </a:xfrm>
        </p:grpSpPr>
        <p:sp>
          <p:nvSpPr>
            <p:cNvPr id="331" name="Google Shape;331;p49"/>
            <p:cNvSpPr/>
            <p:nvPr/>
          </p:nvSpPr>
          <p:spPr>
            <a:xfrm>
              <a:off x="848612" y="1041628"/>
              <a:ext cx="2707727" cy="3658611"/>
            </a:xfrm>
            <a:prstGeom prst="rect">
              <a:avLst/>
            </a:prstGeom>
            <a:solidFill>
              <a:srgbClr val="D8D8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32" name="Google Shape;332;p49"/>
            <p:cNvSpPr/>
            <p:nvPr/>
          </p:nvSpPr>
          <p:spPr>
            <a:xfrm>
              <a:off x="1079184" y="3123985"/>
              <a:ext cx="1040524" cy="60008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Date Time</a:t>
              </a:r>
              <a:endParaRPr/>
            </a:p>
          </p:txBody>
        </p:sp>
        <p:sp>
          <p:nvSpPr>
            <p:cNvPr id="333" name="Google Shape;333;p49"/>
            <p:cNvSpPr/>
            <p:nvPr/>
          </p:nvSpPr>
          <p:spPr>
            <a:xfrm>
              <a:off x="1081607" y="1760338"/>
              <a:ext cx="1040524" cy="600083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Touch ID</a:t>
              </a:r>
              <a:endParaRPr/>
            </a:p>
          </p:txBody>
        </p:sp>
        <p:sp>
          <p:nvSpPr>
            <p:cNvPr id="334" name="Google Shape;334;p49"/>
            <p:cNvSpPr/>
            <p:nvPr/>
          </p:nvSpPr>
          <p:spPr>
            <a:xfrm>
              <a:off x="1079184" y="2449639"/>
              <a:ext cx="1040524" cy="597262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Camera</a:t>
              </a:r>
              <a:endParaRPr/>
            </a:p>
          </p:txBody>
        </p:sp>
        <p:sp>
          <p:nvSpPr>
            <p:cNvPr id="335" name="Google Shape;335;p49"/>
            <p:cNvSpPr/>
            <p:nvPr/>
          </p:nvSpPr>
          <p:spPr>
            <a:xfrm>
              <a:off x="2276379" y="2436847"/>
              <a:ext cx="1040524" cy="60008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GPS</a:t>
              </a:r>
              <a:endParaRPr/>
            </a:p>
          </p:txBody>
        </p:sp>
        <p:sp>
          <p:nvSpPr>
            <p:cNvPr id="336" name="Google Shape;336;p49"/>
            <p:cNvSpPr txBox="1"/>
            <p:nvPr/>
          </p:nvSpPr>
          <p:spPr>
            <a:xfrm>
              <a:off x="1085092" y="1234638"/>
              <a:ext cx="22347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Automation Features</a:t>
              </a:r>
              <a:endParaRPr/>
            </a:p>
          </p:txBody>
        </p:sp>
        <p:sp>
          <p:nvSpPr>
            <p:cNvPr id="337" name="Google Shape;337;p49"/>
            <p:cNvSpPr/>
            <p:nvPr/>
          </p:nvSpPr>
          <p:spPr>
            <a:xfrm>
              <a:off x="2276379" y="1751077"/>
              <a:ext cx="1040524" cy="600086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Apple Pay</a:t>
              </a:r>
              <a:endParaRPr/>
            </a:p>
          </p:txBody>
        </p:sp>
        <p:sp>
          <p:nvSpPr>
            <p:cNvPr id="338" name="Google Shape;338;p49"/>
            <p:cNvSpPr/>
            <p:nvPr/>
          </p:nvSpPr>
          <p:spPr>
            <a:xfrm>
              <a:off x="3556338" y="1041628"/>
              <a:ext cx="1643555" cy="3658611"/>
            </a:xfrm>
            <a:prstGeom prst="rect">
              <a:avLst/>
            </a:prstGeom>
            <a:solidFill>
              <a:srgbClr val="D8D8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Command </a:t>
              </a:r>
              <a:b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</a:br>
              <a: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Handling </a:t>
              </a:r>
              <a:b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</a:br>
              <a: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&amp; Processing</a:t>
              </a:r>
              <a:endParaRPr/>
            </a:p>
          </p:txBody>
        </p:sp>
        <p:sp>
          <p:nvSpPr>
            <p:cNvPr id="339" name="Google Shape;339;p49"/>
            <p:cNvSpPr/>
            <p:nvPr/>
          </p:nvSpPr>
          <p:spPr>
            <a:xfrm>
              <a:off x="5205801" y="1041628"/>
              <a:ext cx="2701819" cy="3658611"/>
            </a:xfrm>
            <a:prstGeom prst="rect">
              <a:avLst/>
            </a:prstGeom>
            <a:solidFill>
              <a:srgbClr val="D8D8D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40" name="Google Shape;340;p49"/>
            <p:cNvSpPr txBox="1"/>
            <p:nvPr/>
          </p:nvSpPr>
          <p:spPr>
            <a:xfrm>
              <a:off x="5185106" y="1173995"/>
              <a:ext cx="27018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Mobile Automation </a:t>
              </a:r>
              <a:b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</a:br>
              <a:r>
                <a:rPr b="1" lang="en-US" sz="1400">
                  <a:solidFill>
                    <a:srgbClr val="595959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Library Interface</a:t>
              </a:r>
              <a:endParaRPr/>
            </a:p>
          </p:txBody>
        </p:sp>
        <p:sp>
          <p:nvSpPr>
            <p:cNvPr id="341" name="Google Shape;341;p49"/>
            <p:cNvSpPr/>
            <p:nvPr/>
          </p:nvSpPr>
          <p:spPr>
            <a:xfrm>
              <a:off x="5436380" y="1829136"/>
              <a:ext cx="2211110" cy="10800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595959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REST Web Services</a:t>
              </a:r>
              <a:endParaRPr/>
            </a:p>
          </p:txBody>
        </p:sp>
        <p:sp>
          <p:nvSpPr>
            <p:cNvPr id="342" name="Google Shape;342;p49"/>
            <p:cNvSpPr/>
            <p:nvPr/>
          </p:nvSpPr>
          <p:spPr>
            <a:xfrm>
              <a:off x="5430462" y="3359005"/>
              <a:ext cx="2211110" cy="1080000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595959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Web Socket Listener</a:t>
              </a:r>
              <a:endParaRPr/>
            </a:p>
          </p:txBody>
        </p:sp>
        <p:cxnSp>
          <p:nvCxnSpPr>
            <p:cNvPr id="343" name="Google Shape;343;p49"/>
            <p:cNvCxnSpPr/>
            <p:nvPr/>
          </p:nvCxnSpPr>
          <p:spPr>
            <a:xfrm>
              <a:off x="5205801" y="3119608"/>
              <a:ext cx="2701819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4" name="Google Shape;344;p49"/>
            <p:cNvSpPr/>
            <p:nvPr/>
          </p:nvSpPr>
          <p:spPr>
            <a:xfrm>
              <a:off x="2276379" y="3123983"/>
              <a:ext cx="1040524" cy="600085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BLE</a:t>
              </a:r>
              <a:endParaRPr/>
            </a:p>
          </p:txBody>
        </p:sp>
        <p:sp>
          <p:nvSpPr>
            <p:cNvPr id="345" name="Google Shape;345;p49"/>
            <p:cNvSpPr/>
            <p:nvPr/>
          </p:nvSpPr>
          <p:spPr>
            <a:xfrm>
              <a:off x="1085102" y="3840572"/>
              <a:ext cx="1040524" cy="600085"/>
            </a:xfrm>
            <a:prstGeom prst="roundRect">
              <a:avLst>
                <a:gd fmla="val 16667" name="adj"/>
              </a:avLst>
            </a:prstGeom>
            <a:solidFill>
              <a:srgbClr val="B8CBB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3A383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Accelerometer</a:t>
              </a:r>
              <a:endParaRPr/>
            </a:p>
          </p:txBody>
        </p:sp>
        <p:sp>
          <p:nvSpPr>
            <p:cNvPr id="346" name="Google Shape;346;p49"/>
            <p:cNvSpPr/>
            <p:nvPr/>
          </p:nvSpPr>
          <p:spPr>
            <a:xfrm>
              <a:off x="2255684" y="3834441"/>
              <a:ext cx="1040524" cy="600085"/>
            </a:xfrm>
            <a:prstGeom prst="roundRect">
              <a:avLst>
                <a:gd fmla="val 16667" name="adj"/>
              </a:avLst>
            </a:prstGeom>
            <a:solidFill>
              <a:srgbClr val="B8CBB1"/>
            </a:solidFill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3">
                  <a:solidFill>
                    <a:srgbClr val="3A3838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Gyroscope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Automation Approach</a:t>
            </a:r>
            <a:endParaRPr/>
          </a:p>
        </p:txBody>
      </p:sp>
      <p:sp>
        <p:nvSpPr>
          <p:cNvPr id="352" name="Google Shape;352;p50"/>
          <p:cNvSpPr/>
          <p:nvPr/>
        </p:nvSpPr>
        <p:spPr>
          <a:xfrm>
            <a:off x="1637280" y="2737739"/>
            <a:ext cx="1173053" cy="608833"/>
          </a:xfrm>
          <a:prstGeom prst="roundRect">
            <a:avLst>
              <a:gd fmla="val 6721" name="adj"/>
            </a:avLst>
          </a:prstGeom>
          <a:solidFill>
            <a:srgbClr val="EC71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App Binary</a:t>
            </a:r>
            <a:endParaRPr/>
          </a:p>
        </p:txBody>
      </p:sp>
      <p:sp>
        <p:nvSpPr>
          <p:cNvPr id="353" name="Google Shape;353;p50"/>
          <p:cNvSpPr/>
          <p:nvPr/>
        </p:nvSpPr>
        <p:spPr>
          <a:xfrm>
            <a:off x="1637280" y="3723516"/>
            <a:ext cx="1173053" cy="608833"/>
          </a:xfrm>
          <a:prstGeom prst="roundRect">
            <a:avLst>
              <a:gd fmla="val 9705" name="adj"/>
            </a:avLst>
          </a:prstGeom>
          <a:solidFill>
            <a:srgbClr val="EC71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Automation Config</a:t>
            </a:r>
            <a:endParaRPr/>
          </a:p>
        </p:txBody>
      </p:sp>
      <p:sp>
        <p:nvSpPr>
          <p:cNvPr id="354" name="Google Shape;354;p50"/>
          <p:cNvSpPr/>
          <p:nvPr/>
        </p:nvSpPr>
        <p:spPr>
          <a:xfrm>
            <a:off x="3444860" y="2737738"/>
            <a:ext cx="1830881" cy="1594611"/>
          </a:xfrm>
          <a:prstGeom prst="roundRect">
            <a:avLst>
              <a:gd fmla="val 6034" name="adj"/>
            </a:avLst>
          </a:prstGeom>
          <a:solidFill>
            <a:srgbClr val="EC71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CI Server</a:t>
            </a:r>
            <a:endParaRPr/>
          </a:p>
        </p:txBody>
      </p:sp>
      <p:sp>
        <p:nvSpPr>
          <p:cNvPr id="355" name="Google Shape;355;p50"/>
          <p:cNvSpPr/>
          <p:nvPr/>
        </p:nvSpPr>
        <p:spPr>
          <a:xfrm>
            <a:off x="5910268" y="3230626"/>
            <a:ext cx="1319649" cy="608833"/>
          </a:xfrm>
          <a:prstGeom prst="roundRect">
            <a:avLst>
              <a:gd fmla="val 7715" name="adj"/>
            </a:avLst>
          </a:prstGeom>
          <a:solidFill>
            <a:srgbClr val="EC71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Instrumented App Binary</a:t>
            </a:r>
            <a:endParaRPr/>
          </a:p>
        </p:txBody>
      </p:sp>
      <p:sp>
        <p:nvSpPr>
          <p:cNvPr id="356" name="Google Shape;356;p50"/>
          <p:cNvSpPr/>
          <p:nvPr/>
        </p:nvSpPr>
        <p:spPr>
          <a:xfrm>
            <a:off x="7987280" y="2737736"/>
            <a:ext cx="1830881" cy="1594611"/>
          </a:xfrm>
          <a:prstGeom prst="roundRect">
            <a:avLst>
              <a:gd fmla="val 6034" name="adj"/>
            </a:avLst>
          </a:prstGeom>
          <a:solidFill>
            <a:srgbClr val="EC71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Mobile Device Cloud</a:t>
            </a:r>
            <a:endParaRPr/>
          </a:p>
        </p:txBody>
      </p:sp>
      <p:cxnSp>
        <p:nvCxnSpPr>
          <p:cNvPr id="357" name="Google Shape;357;p50"/>
          <p:cNvCxnSpPr/>
          <p:nvPr/>
        </p:nvCxnSpPr>
        <p:spPr>
          <a:xfrm flipH="1" rot="10800000">
            <a:off x="2810333" y="3042155"/>
            <a:ext cx="634527" cy="1"/>
          </a:xfrm>
          <a:prstGeom prst="straightConnector1">
            <a:avLst/>
          </a:prstGeom>
          <a:noFill/>
          <a:ln cap="flat" cmpd="sng" w="41275">
            <a:solidFill>
              <a:srgbClr val="59595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8" name="Google Shape;358;p50"/>
          <p:cNvCxnSpPr/>
          <p:nvPr/>
        </p:nvCxnSpPr>
        <p:spPr>
          <a:xfrm flipH="1" rot="10800000">
            <a:off x="2810333" y="4027932"/>
            <a:ext cx="634527" cy="1"/>
          </a:xfrm>
          <a:prstGeom prst="straightConnector1">
            <a:avLst/>
          </a:prstGeom>
          <a:noFill/>
          <a:ln cap="flat" cmpd="sng" w="41275">
            <a:solidFill>
              <a:srgbClr val="59595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9" name="Google Shape;359;p50"/>
          <p:cNvCxnSpPr/>
          <p:nvPr/>
        </p:nvCxnSpPr>
        <p:spPr>
          <a:xfrm flipH="1" rot="10800000">
            <a:off x="5275741" y="3535043"/>
            <a:ext cx="634527" cy="1"/>
          </a:xfrm>
          <a:prstGeom prst="straightConnector1">
            <a:avLst/>
          </a:prstGeom>
          <a:noFill/>
          <a:ln cap="flat" cmpd="sng" w="41275">
            <a:solidFill>
              <a:srgbClr val="59595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0" name="Google Shape;360;p50"/>
          <p:cNvCxnSpPr/>
          <p:nvPr/>
        </p:nvCxnSpPr>
        <p:spPr>
          <a:xfrm flipH="1" rot="10800000">
            <a:off x="7229917" y="3535042"/>
            <a:ext cx="757363" cy="1"/>
          </a:xfrm>
          <a:prstGeom prst="straightConnector1">
            <a:avLst/>
          </a:prstGeom>
          <a:noFill/>
          <a:ln cap="flat" cmpd="sng" w="41275">
            <a:solidFill>
              <a:srgbClr val="59595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1" name="Google Shape;361;p50"/>
          <p:cNvCxnSpPr/>
          <p:nvPr/>
        </p:nvCxnSpPr>
        <p:spPr>
          <a:xfrm>
            <a:off x="4360300" y="4332348"/>
            <a:ext cx="4769700" cy="600"/>
          </a:xfrm>
          <a:prstGeom prst="bentConnector4">
            <a:avLst>
              <a:gd fmla="val 0" name="adj1"/>
              <a:gd fmla="val 0" name="adj2"/>
            </a:avLst>
          </a:prstGeom>
          <a:noFill/>
          <a:ln cap="flat" cmpd="sng" w="41275">
            <a:solidFill>
              <a:srgbClr val="59595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2" name="Google Shape;362;p50"/>
          <p:cNvSpPr txBox="1"/>
          <p:nvPr/>
        </p:nvSpPr>
        <p:spPr>
          <a:xfrm>
            <a:off x="5101269" y="4636761"/>
            <a:ext cx="293764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Commands from Automation Script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/>
          <p:nvPr>
            <p:ph idx="1" type="body"/>
          </p:nvPr>
        </p:nvSpPr>
        <p:spPr>
          <a:xfrm>
            <a:off x="539998" y="1620000"/>
            <a:ext cx="11088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field staff needs to initiate the job that is assigned to him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Condition is – person can initiate only if he is actually at that location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Manual approach is costlier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Traditional approaches can’t spoof the location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Infostretch’s Mobile Automation Framework, we can spoof the location based on test data and can verify the scenario in less than 20 secs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1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Case: Automate the testing of location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>
            <p:ph type="title"/>
          </p:nvPr>
        </p:nvSpPr>
        <p:spPr>
          <a:xfrm>
            <a:off x="539998" y="180000"/>
            <a:ext cx="11088000" cy="891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</a:t>
            </a:r>
            <a:endParaRPr/>
          </a:p>
        </p:txBody>
      </p:sp>
      <p:pic>
        <p:nvPicPr>
          <p:cNvPr id="374" name="Google Shape;3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617" y="1700144"/>
            <a:ext cx="2420073" cy="4301171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/>
          <p:nvPr>
            <p:ph idx="1" type="body"/>
          </p:nvPr>
        </p:nvSpPr>
        <p:spPr>
          <a:xfrm>
            <a:off x="539998" y="3303821"/>
            <a:ext cx="10515600" cy="10784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Channel </a:t>
            </a:r>
            <a:r>
              <a:rPr b="0" i="0" lang="en-US" sz="4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|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Bots</a:t>
            </a:r>
            <a:endParaRPr b="1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Types of Bots</a:t>
            </a:r>
            <a:endParaRPr/>
          </a:p>
        </p:txBody>
      </p:sp>
      <p:sp>
        <p:nvSpPr>
          <p:cNvPr id="385" name="Google Shape;385;p54"/>
          <p:cNvSpPr/>
          <p:nvPr/>
        </p:nvSpPr>
        <p:spPr>
          <a:xfrm>
            <a:off x="2235630" y="4527078"/>
            <a:ext cx="3499565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Source: https://ncmedia.azureedge.net/ncmedia/2017/11/app-1.png</a:t>
            </a:r>
            <a:endParaRPr/>
          </a:p>
        </p:txBody>
      </p:sp>
      <p:pic>
        <p:nvPicPr>
          <p:cNvPr id="386" name="Google Shape;38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319" y="1801989"/>
            <a:ext cx="3206187" cy="27676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54"/>
          <p:cNvCxnSpPr/>
          <p:nvPr/>
        </p:nvCxnSpPr>
        <p:spPr>
          <a:xfrm>
            <a:off x="6100686" y="1958106"/>
            <a:ext cx="0" cy="3321934"/>
          </a:xfrm>
          <a:prstGeom prst="straightConnector1">
            <a:avLst/>
          </a:prstGeom>
          <a:noFill/>
          <a:ln cap="flat" cmpd="sng" w="1270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88" name="Google Shape;388;p54"/>
          <p:cNvSpPr txBox="1"/>
          <p:nvPr/>
        </p:nvSpPr>
        <p:spPr>
          <a:xfrm>
            <a:off x="2114096" y="4910968"/>
            <a:ext cx="37426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Chat Bot</a:t>
            </a:r>
            <a:endParaRPr/>
          </a:p>
        </p:txBody>
      </p:sp>
      <p:sp>
        <p:nvSpPr>
          <p:cNvPr id="389" name="Google Shape;389;p54"/>
          <p:cNvSpPr txBox="1"/>
          <p:nvPr/>
        </p:nvSpPr>
        <p:spPr>
          <a:xfrm>
            <a:off x="6466178" y="4910968"/>
            <a:ext cx="35052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Voice Bot</a:t>
            </a:r>
            <a:endParaRPr/>
          </a:p>
        </p:txBody>
      </p:sp>
      <p:pic>
        <p:nvPicPr>
          <p:cNvPr descr="http://thenextweb.com/wp-content/blogs.dir/1/files/2014/11/DeviceHeroImg.png" id="390" name="Google Shape;39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4760" y="2593860"/>
            <a:ext cx="771940" cy="211788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4"/>
          <p:cNvSpPr/>
          <p:nvPr/>
        </p:nvSpPr>
        <p:spPr>
          <a:xfrm>
            <a:off x="6553258" y="2139637"/>
            <a:ext cx="1791653" cy="711518"/>
          </a:xfrm>
          <a:prstGeom prst="wedgeRoundRectCallout">
            <a:avLst>
              <a:gd fmla="val 6740" name="adj1"/>
              <a:gd fmla="val 68642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Tell Reception Bot, </a:t>
            </a:r>
            <a:r>
              <a:rPr b="1" lang="en-US" sz="105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Acme International</a:t>
            </a:r>
            <a:r>
              <a:rPr lang="en-US" sz="105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team is here</a:t>
            </a:r>
            <a:endParaRPr/>
          </a:p>
        </p:txBody>
      </p:sp>
      <p:sp>
        <p:nvSpPr>
          <p:cNvPr id="392" name="Google Shape;392;p54"/>
          <p:cNvSpPr/>
          <p:nvPr/>
        </p:nvSpPr>
        <p:spPr>
          <a:xfrm>
            <a:off x="6957039" y="3897903"/>
            <a:ext cx="2063483" cy="591699"/>
          </a:xfrm>
          <a:prstGeom prst="wedgeRoundRectCallout">
            <a:avLst>
              <a:gd fmla="val 41199" name="adj1"/>
              <a:gd fmla="val -76375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rgbClr val="E3B70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Welcome to </a:t>
            </a:r>
            <a:r>
              <a:rPr b="1" lang="en-US"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Infostretch Corporation.</a:t>
            </a:r>
            <a:r>
              <a:rPr lang="en-US"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Hope you had a pleasant drive.</a:t>
            </a:r>
            <a:endParaRPr/>
          </a:p>
        </p:txBody>
      </p:sp>
      <p:pic>
        <p:nvPicPr>
          <p:cNvPr id="393" name="Google Shape;39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8950" y="2945262"/>
            <a:ext cx="882261" cy="88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5371" y="3042743"/>
            <a:ext cx="359217" cy="35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Conversational UI</a:t>
            </a:r>
            <a:endParaRPr/>
          </a:p>
        </p:txBody>
      </p:sp>
      <p:pic>
        <p:nvPicPr>
          <p:cNvPr id="400" name="Google Shape;40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8" y="1728003"/>
            <a:ext cx="5860802" cy="398023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5"/>
          <p:cNvSpPr txBox="1"/>
          <p:nvPr/>
        </p:nvSpPr>
        <p:spPr>
          <a:xfrm>
            <a:off x="438016" y="5856822"/>
            <a:ext cx="600997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Image Source: https://www.gupshup.io/developer/resources/img/marketecture/comprehensive-integrated-framework.png</a:t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5"/>
          <p:cNvSpPr txBox="1"/>
          <p:nvPr/>
        </p:nvSpPr>
        <p:spPr>
          <a:xfrm>
            <a:off x="7244688" y="2837328"/>
            <a:ext cx="3610581" cy="1378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Big shift happening in the industry for the conversational interfaces or Zero UI interfaces.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Need different approach to test </a:t>
            </a:r>
            <a:b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Non-UI elements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Nuances of Bot Testing</a:t>
            </a:r>
            <a:endParaRPr/>
          </a:p>
        </p:txBody>
      </p:sp>
      <p:sp>
        <p:nvSpPr>
          <p:cNvPr id="408" name="Google Shape;408;p56"/>
          <p:cNvSpPr/>
          <p:nvPr/>
        </p:nvSpPr>
        <p:spPr>
          <a:xfrm>
            <a:off x="2528390" y="1860030"/>
            <a:ext cx="3096000" cy="900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Factors</a:t>
            </a:r>
            <a:endParaRPr/>
          </a:p>
        </p:txBody>
      </p:sp>
      <p:sp>
        <p:nvSpPr>
          <p:cNvPr id="409" name="Google Shape;409;p56"/>
          <p:cNvSpPr/>
          <p:nvPr/>
        </p:nvSpPr>
        <p:spPr>
          <a:xfrm>
            <a:off x="2528390" y="3383230"/>
            <a:ext cx="3096000" cy="900000"/>
          </a:xfrm>
          <a:prstGeom prst="roundRect">
            <a:avLst>
              <a:gd fmla="val 16667" name="adj"/>
            </a:avLst>
          </a:prstGeom>
          <a:solidFill>
            <a:srgbClr val="B1A2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 Validation</a:t>
            </a:r>
            <a:endParaRPr/>
          </a:p>
        </p:txBody>
      </p:sp>
      <p:sp>
        <p:nvSpPr>
          <p:cNvPr id="410" name="Google Shape;410;p56"/>
          <p:cNvSpPr/>
          <p:nvPr/>
        </p:nvSpPr>
        <p:spPr>
          <a:xfrm>
            <a:off x="2528390" y="4874262"/>
            <a:ext cx="3096000" cy="900000"/>
          </a:xfrm>
          <a:prstGeom prst="roundRect">
            <a:avLst>
              <a:gd fmla="val 16667" name="adj"/>
            </a:avLst>
          </a:prstGeom>
          <a:solidFill>
            <a:srgbClr val="CBC0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 Validation</a:t>
            </a:r>
            <a:endParaRPr/>
          </a:p>
        </p:txBody>
      </p:sp>
      <p:sp>
        <p:nvSpPr>
          <p:cNvPr id="411" name="Google Shape;411;p56"/>
          <p:cNvSpPr/>
          <p:nvPr/>
        </p:nvSpPr>
        <p:spPr>
          <a:xfrm>
            <a:off x="6466025" y="1860030"/>
            <a:ext cx="3096000" cy="900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Factors</a:t>
            </a:r>
            <a:endParaRPr/>
          </a:p>
        </p:txBody>
      </p:sp>
      <p:sp>
        <p:nvSpPr>
          <p:cNvPr id="412" name="Google Shape;412;p56"/>
          <p:cNvSpPr/>
          <p:nvPr/>
        </p:nvSpPr>
        <p:spPr>
          <a:xfrm>
            <a:off x="6466025" y="3383230"/>
            <a:ext cx="3096000" cy="900000"/>
          </a:xfrm>
          <a:prstGeom prst="roundRect">
            <a:avLst>
              <a:gd fmla="val 16667" name="adj"/>
            </a:avLst>
          </a:prstGeom>
          <a:solidFill>
            <a:srgbClr val="A7C7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Factors of Chatbot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6"/>
          <p:cNvSpPr/>
          <p:nvPr/>
        </p:nvSpPr>
        <p:spPr>
          <a:xfrm>
            <a:off x="6466025" y="4874262"/>
            <a:ext cx="3096000" cy="900000"/>
          </a:xfrm>
          <a:prstGeom prst="roundRect">
            <a:avLst>
              <a:gd fmla="val 16667" name="adj"/>
            </a:avLst>
          </a:prstGeom>
          <a:solidFill>
            <a:srgbClr val="C4D9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Factors of Voicebot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56"/>
          <p:cNvCxnSpPr/>
          <p:nvPr/>
        </p:nvCxnSpPr>
        <p:spPr>
          <a:xfrm>
            <a:off x="4070269" y="2836029"/>
            <a:ext cx="1" cy="471202"/>
          </a:xfrm>
          <a:prstGeom prst="straightConnector1">
            <a:avLst/>
          </a:prstGeom>
          <a:noFill/>
          <a:ln cap="flat" cmpd="sng" w="47625">
            <a:solidFill>
              <a:schemeClr val="dk2"/>
            </a:solidFill>
            <a:prstDash val="solid"/>
            <a:miter lim="800000"/>
            <a:headEnd len="sm" w="sm" type="none"/>
            <a:tailEnd len="sm" w="sm" type="stealth"/>
          </a:ln>
        </p:spPr>
      </p:cxnSp>
      <p:cxnSp>
        <p:nvCxnSpPr>
          <p:cNvPr id="415" name="Google Shape;415;p56"/>
          <p:cNvCxnSpPr/>
          <p:nvPr/>
        </p:nvCxnSpPr>
        <p:spPr>
          <a:xfrm>
            <a:off x="4070269" y="4343145"/>
            <a:ext cx="1" cy="471202"/>
          </a:xfrm>
          <a:prstGeom prst="straightConnector1">
            <a:avLst/>
          </a:prstGeom>
          <a:noFill/>
          <a:ln cap="flat" cmpd="sng" w="47625">
            <a:solidFill>
              <a:schemeClr val="dk2"/>
            </a:solidFill>
            <a:prstDash val="solid"/>
            <a:miter lim="800000"/>
            <a:headEnd len="sm" w="sm" type="none"/>
            <a:tailEnd len="sm" w="sm" type="stealth"/>
          </a:ln>
        </p:spPr>
      </p:cxnSp>
      <p:cxnSp>
        <p:nvCxnSpPr>
          <p:cNvPr id="416" name="Google Shape;416;p56"/>
          <p:cNvCxnSpPr/>
          <p:nvPr/>
        </p:nvCxnSpPr>
        <p:spPr>
          <a:xfrm>
            <a:off x="7965828" y="2836029"/>
            <a:ext cx="1" cy="471202"/>
          </a:xfrm>
          <a:prstGeom prst="straightConnector1">
            <a:avLst/>
          </a:prstGeom>
          <a:noFill/>
          <a:ln cap="flat" cmpd="sng" w="47625">
            <a:solidFill>
              <a:schemeClr val="dk2"/>
            </a:solidFill>
            <a:prstDash val="solid"/>
            <a:miter lim="800000"/>
            <a:headEnd len="sm" w="sm" type="none"/>
            <a:tailEnd len="sm" w="sm" type="stealth"/>
          </a:ln>
        </p:spPr>
      </p:cxnSp>
      <p:cxnSp>
        <p:nvCxnSpPr>
          <p:cNvPr id="417" name="Google Shape;417;p56"/>
          <p:cNvCxnSpPr/>
          <p:nvPr/>
        </p:nvCxnSpPr>
        <p:spPr>
          <a:xfrm>
            <a:off x="7965828" y="4343145"/>
            <a:ext cx="1" cy="471202"/>
          </a:xfrm>
          <a:prstGeom prst="straightConnector1">
            <a:avLst/>
          </a:prstGeom>
          <a:noFill/>
          <a:ln cap="flat" cmpd="sng" w="47625">
            <a:solidFill>
              <a:schemeClr val="dk2"/>
            </a:solidFill>
            <a:prstDash val="solid"/>
            <a:miter lim="800000"/>
            <a:headEnd len="sm" w="sm" type="none"/>
            <a:tailEnd len="sm" w="sm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73" y="-79511"/>
            <a:ext cx="12188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720000" y="-1535335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A5A5A5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596533" y="579400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3466"/>
              <a:buFont typeface="Arial"/>
              <a:buNone/>
            </a:pPr>
            <a:r>
              <a:rPr b="0" i="0" lang="en-US" sz="3466" u="none" cap="none" strike="noStrike">
                <a:solidFill>
                  <a:srgbClr val="57575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Welcome</a:t>
            </a:r>
            <a:endParaRPr/>
          </a:p>
        </p:txBody>
      </p:sp>
      <p:sp>
        <p:nvSpPr>
          <p:cNvPr id="226" name="Google Shape;226;p39"/>
          <p:cNvSpPr txBox="1"/>
          <p:nvPr/>
        </p:nvSpPr>
        <p:spPr>
          <a:xfrm>
            <a:off x="1394510" y="1503979"/>
            <a:ext cx="8905703" cy="4643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702A"/>
              </a:buClr>
              <a:buSzPts val="2133"/>
              <a:buFont typeface="Arial"/>
              <a:buNone/>
            </a:pPr>
            <a:r>
              <a:rPr b="0" i="0" lang="en-US" sz="2133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The Hyper Connected World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–"/>
            </a:pPr>
            <a: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Past Apps vs Current Apps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–"/>
            </a:pPr>
            <a: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Omni Channel Offerings by Enterprise</a:t>
            </a:r>
            <a:b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1867" u="none" cap="none" strike="noStrike">
              <a:solidFill>
                <a:srgbClr val="57575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5702A"/>
              </a:buClr>
              <a:buSzPts val="2133"/>
              <a:buFont typeface="Arial"/>
              <a:buNone/>
            </a:pPr>
            <a:r>
              <a:rPr b="0" i="0" lang="en-US" sz="2133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Channel | Mobile App 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–"/>
            </a:pPr>
            <a: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Mobile App Test Automation Challenges 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–"/>
            </a:pPr>
            <a: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Mobile App Testing Strategies</a:t>
            </a:r>
            <a:b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b="0" i="0" sz="1867" u="none" cap="none" strike="noStrike">
              <a:solidFill>
                <a:srgbClr val="57575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E5702A"/>
              </a:buClr>
              <a:buSzPts val="2133"/>
              <a:buFont typeface="Arial"/>
              <a:buNone/>
            </a:pPr>
            <a:r>
              <a:rPr b="0" i="0" lang="en-US" sz="2133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Channel | Bots 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–"/>
            </a:pPr>
            <a: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Nuances of Bot Testing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–"/>
            </a:pPr>
            <a: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Automate Testing of Chat Bot</a:t>
            </a:r>
            <a:endParaRPr/>
          </a:p>
          <a:p>
            <a:pPr indent="-380990" lvl="1" marL="990575" marR="0" rtl="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575756"/>
              </a:buClr>
              <a:buSzPts val="1867"/>
              <a:buFont typeface="Arial"/>
              <a:buChar char="–"/>
            </a:pPr>
            <a:r>
              <a:rPr b="0" i="0" lang="en-US" sz="1867" u="none" cap="none" strike="noStrike">
                <a:solidFill>
                  <a:srgbClr val="575756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Automate Testing of Voice Bot</a:t>
            </a:r>
            <a:endParaRPr/>
          </a:p>
        </p:txBody>
      </p:sp>
      <p:sp>
        <p:nvSpPr>
          <p:cNvPr id="227" name="Google Shape;227;p39"/>
          <p:cNvSpPr/>
          <p:nvPr/>
        </p:nvSpPr>
        <p:spPr>
          <a:xfrm>
            <a:off x="631767" y="1479811"/>
            <a:ext cx="661396" cy="661396"/>
          </a:xfrm>
          <a:prstGeom prst="ellipse">
            <a:avLst/>
          </a:prstGeom>
          <a:solidFill>
            <a:srgbClr val="ED72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9"/>
          <p:cNvSpPr/>
          <p:nvPr/>
        </p:nvSpPr>
        <p:spPr>
          <a:xfrm>
            <a:off x="631767" y="4155567"/>
            <a:ext cx="661396" cy="661396"/>
          </a:xfrm>
          <a:prstGeom prst="ellipse">
            <a:avLst/>
          </a:prstGeom>
          <a:solidFill>
            <a:srgbClr val="ED72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9"/>
          <p:cNvSpPr/>
          <p:nvPr/>
        </p:nvSpPr>
        <p:spPr>
          <a:xfrm>
            <a:off x="631767" y="2797358"/>
            <a:ext cx="661396" cy="661396"/>
          </a:xfrm>
          <a:prstGeom prst="ellipse">
            <a:avLst/>
          </a:prstGeom>
          <a:solidFill>
            <a:srgbClr val="ED72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686299" y="1498195"/>
            <a:ext cx="541868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203"/>
              </a:buClr>
              <a:buSzPts val="3733"/>
              <a:buFont typeface="Arial"/>
              <a:buNone/>
            </a:pPr>
            <a:r>
              <a:rPr b="1" i="0" lang="en-US" sz="37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686299" y="2806451"/>
            <a:ext cx="541868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203"/>
              </a:buClr>
              <a:buSzPts val="3733"/>
              <a:buFont typeface="Arial"/>
              <a:buNone/>
            </a:pPr>
            <a:r>
              <a:rPr b="1" i="0" lang="en-US" sz="37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2" name="Google Shape;232;p39"/>
          <p:cNvSpPr txBox="1"/>
          <p:nvPr/>
        </p:nvSpPr>
        <p:spPr>
          <a:xfrm>
            <a:off x="686299" y="4176931"/>
            <a:ext cx="541868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203"/>
              </a:buClr>
              <a:buSzPts val="3733"/>
              <a:buFont typeface="Arial"/>
              <a:buNone/>
            </a:pPr>
            <a:r>
              <a:rPr b="1" i="0" lang="en-US" sz="37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User’s Intent Validation</a:t>
            </a:r>
            <a:endParaRPr/>
          </a:p>
        </p:txBody>
      </p:sp>
      <p:sp>
        <p:nvSpPr>
          <p:cNvPr id="424" name="Google Shape;424;p57"/>
          <p:cNvSpPr/>
          <p:nvPr/>
        </p:nvSpPr>
        <p:spPr>
          <a:xfrm>
            <a:off x="8648909" y="1691437"/>
            <a:ext cx="871537" cy="87153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57"/>
          <p:cNvSpPr/>
          <p:nvPr/>
        </p:nvSpPr>
        <p:spPr>
          <a:xfrm>
            <a:off x="8849678" y="1731069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26" name="Google Shape;426;p57"/>
          <p:cNvSpPr txBox="1"/>
          <p:nvPr/>
        </p:nvSpPr>
        <p:spPr>
          <a:xfrm>
            <a:off x="7606383" y="2951628"/>
            <a:ext cx="2956587" cy="2949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User’s Intent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User types something or speaks something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Bot understands it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Called as User’s Intent Understanding</a:t>
            </a:r>
            <a:endParaRPr/>
          </a:p>
        </p:txBody>
      </p:sp>
      <p:sp>
        <p:nvSpPr>
          <p:cNvPr id="427" name="Google Shape;427;p57"/>
          <p:cNvSpPr/>
          <p:nvPr/>
        </p:nvSpPr>
        <p:spPr>
          <a:xfrm>
            <a:off x="539998" y="4717818"/>
            <a:ext cx="6160840" cy="118292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Intent: Know Winning Team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Team: Winning         Game: Super Bowl         Year: 2016</a:t>
            </a:r>
            <a:endParaRPr/>
          </a:p>
        </p:txBody>
      </p:sp>
      <p:sp>
        <p:nvSpPr>
          <p:cNvPr id="428" name="Google Shape;428;p57"/>
          <p:cNvSpPr/>
          <p:nvPr/>
        </p:nvSpPr>
        <p:spPr>
          <a:xfrm>
            <a:off x="3363372" y="2127205"/>
            <a:ext cx="2205134" cy="2008638"/>
          </a:xfrm>
          <a:custGeom>
            <a:rect b="b" l="l" r="r" t="t"/>
            <a:pathLst>
              <a:path extrusionOk="0" h="160" w="176"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</a:path>
            </a:pathLst>
          </a:custGeom>
          <a:solidFill>
            <a:schemeClr val="dk2"/>
          </a:solidFill>
          <a:ln cap="flat" cmpd="sng" w="698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7"/>
          <p:cNvSpPr/>
          <p:nvPr/>
        </p:nvSpPr>
        <p:spPr>
          <a:xfrm>
            <a:off x="3616928" y="2523298"/>
            <a:ext cx="169802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Who won the Super Bowl last year?</a:t>
            </a:r>
            <a:endParaRPr/>
          </a:p>
        </p:txBody>
      </p:sp>
      <p:sp>
        <p:nvSpPr>
          <p:cNvPr id="430" name="Google Shape;430;p57"/>
          <p:cNvSpPr/>
          <p:nvPr/>
        </p:nvSpPr>
        <p:spPr>
          <a:xfrm>
            <a:off x="2049142" y="2677509"/>
            <a:ext cx="861458" cy="861452"/>
          </a:xfrm>
          <a:custGeom>
            <a:rect b="b" l="l" r="r" t="t"/>
            <a:pathLst>
              <a:path extrusionOk="0" h="176" w="176">
                <a:moveTo>
                  <a:pt x="129" y="46"/>
                </a:moveTo>
                <a:cubicBezTo>
                  <a:pt x="129" y="46"/>
                  <a:pt x="129" y="46"/>
                  <a:pt x="129" y="46"/>
                </a:cubicBezTo>
                <a:cubicBezTo>
                  <a:pt x="128" y="46"/>
                  <a:pt x="128" y="45"/>
                  <a:pt x="127" y="45"/>
                </a:cubicBezTo>
                <a:cubicBezTo>
                  <a:pt x="125" y="45"/>
                  <a:pt x="123" y="47"/>
                  <a:pt x="123" y="49"/>
                </a:cubicBezTo>
                <a:cubicBezTo>
                  <a:pt x="123" y="51"/>
                  <a:pt x="124" y="52"/>
                  <a:pt x="125" y="53"/>
                </a:cubicBezTo>
                <a:cubicBezTo>
                  <a:pt x="125" y="53"/>
                  <a:pt x="125" y="53"/>
                  <a:pt x="125" y="53"/>
                </a:cubicBezTo>
                <a:cubicBezTo>
                  <a:pt x="136" y="59"/>
                  <a:pt x="144" y="73"/>
                  <a:pt x="144" y="88"/>
                </a:cubicBezTo>
                <a:cubicBezTo>
                  <a:pt x="144" y="103"/>
                  <a:pt x="136" y="117"/>
                  <a:pt x="125" y="123"/>
                </a:cubicBezTo>
                <a:cubicBezTo>
                  <a:pt x="125" y="123"/>
                  <a:pt x="125" y="123"/>
                  <a:pt x="125" y="123"/>
                </a:cubicBezTo>
                <a:cubicBezTo>
                  <a:pt x="124" y="124"/>
                  <a:pt x="123" y="125"/>
                  <a:pt x="123" y="127"/>
                </a:cubicBezTo>
                <a:cubicBezTo>
                  <a:pt x="123" y="129"/>
                  <a:pt x="125" y="131"/>
                  <a:pt x="127" y="131"/>
                </a:cubicBezTo>
                <a:cubicBezTo>
                  <a:pt x="128" y="131"/>
                  <a:pt x="128" y="131"/>
                  <a:pt x="129" y="130"/>
                </a:cubicBezTo>
                <a:cubicBezTo>
                  <a:pt x="129" y="130"/>
                  <a:pt x="129" y="130"/>
                  <a:pt x="129" y="130"/>
                </a:cubicBezTo>
                <a:cubicBezTo>
                  <a:pt x="143" y="122"/>
                  <a:pt x="152" y="106"/>
                  <a:pt x="152" y="88"/>
                </a:cubicBezTo>
                <a:cubicBezTo>
                  <a:pt x="152" y="70"/>
                  <a:pt x="143" y="54"/>
                  <a:pt x="129" y="46"/>
                </a:cubicBezTo>
                <a:moveTo>
                  <a:pt x="146" y="28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8"/>
                  <a:pt x="145" y="28"/>
                  <a:pt x="144" y="28"/>
                </a:cubicBezTo>
                <a:cubicBezTo>
                  <a:pt x="142" y="28"/>
                  <a:pt x="140" y="30"/>
                  <a:pt x="140" y="32"/>
                </a:cubicBezTo>
                <a:cubicBezTo>
                  <a:pt x="140" y="33"/>
                  <a:pt x="141" y="34"/>
                  <a:pt x="142" y="35"/>
                </a:cubicBezTo>
                <a:cubicBezTo>
                  <a:pt x="158" y="47"/>
                  <a:pt x="168" y="66"/>
                  <a:pt x="168" y="88"/>
                </a:cubicBezTo>
                <a:cubicBezTo>
                  <a:pt x="168" y="110"/>
                  <a:pt x="158" y="129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141" y="142"/>
                  <a:pt x="140" y="143"/>
                  <a:pt x="140" y="144"/>
                </a:cubicBezTo>
                <a:cubicBezTo>
                  <a:pt x="140" y="146"/>
                  <a:pt x="142" y="148"/>
                  <a:pt x="144" y="148"/>
                </a:cubicBezTo>
                <a:cubicBezTo>
                  <a:pt x="145" y="148"/>
                  <a:pt x="146" y="148"/>
                  <a:pt x="146" y="147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65" y="134"/>
                  <a:pt x="176" y="112"/>
                  <a:pt x="176" y="88"/>
                </a:cubicBezTo>
                <a:cubicBezTo>
                  <a:pt x="176" y="63"/>
                  <a:pt x="164" y="41"/>
                  <a:pt x="146" y="28"/>
                </a:cubicBezTo>
                <a:moveTo>
                  <a:pt x="108" y="64"/>
                </a:moveTo>
                <a:cubicBezTo>
                  <a:pt x="106" y="64"/>
                  <a:pt x="104" y="66"/>
                  <a:pt x="104" y="68"/>
                </a:cubicBezTo>
                <a:cubicBezTo>
                  <a:pt x="104" y="70"/>
                  <a:pt x="106" y="72"/>
                  <a:pt x="108" y="72"/>
                </a:cubicBezTo>
                <a:cubicBezTo>
                  <a:pt x="115" y="72"/>
                  <a:pt x="120" y="79"/>
                  <a:pt x="120" y="88"/>
                </a:cubicBezTo>
                <a:cubicBezTo>
                  <a:pt x="120" y="97"/>
                  <a:pt x="115" y="104"/>
                  <a:pt x="108" y="104"/>
                </a:cubicBezTo>
                <a:cubicBezTo>
                  <a:pt x="106" y="104"/>
                  <a:pt x="104" y="106"/>
                  <a:pt x="104" y="108"/>
                </a:cubicBezTo>
                <a:cubicBezTo>
                  <a:pt x="104" y="110"/>
                  <a:pt x="106" y="112"/>
                  <a:pt x="108" y="112"/>
                </a:cubicBezTo>
                <a:cubicBezTo>
                  <a:pt x="119" y="112"/>
                  <a:pt x="128" y="101"/>
                  <a:pt x="128" y="88"/>
                </a:cubicBezTo>
                <a:cubicBezTo>
                  <a:pt x="128" y="75"/>
                  <a:pt x="119" y="64"/>
                  <a:pt x="108" y="64"/>
                </a:cubicBezTo>
                <a:moveTo>
                  <a:pt x="96" y="12"/>
                </a:moveTo>
                <a:cubicBezTo>
                  <a:pt x="96" y="5"/>
                  <a:pt x="91" y="0"/>
                  <a:pt x="84" y="0"/>
                </a:cubicBezTo>
                <a:cubicBezTo>
                  <a:pt x="81" y="0"/>
                  <a:pt x="78" y="1"/>
                  <a:pt x="75" y="4"/>
                </a:cubicBezTo>
                <a:cubicBezTo>
                  <a:pt x="26" y="48"/>
                  <a:pt x="26" y="48"/>
                  <a:pt x="26" y="48"/>
                </a:cubicBezTo>
                <a:cubicBezTo>
                  <a:pt x="12" y="49"/>
                  <a:pt x="0" y="67"/>
                  <a:pt x="0" y="88"/>
                </a:cubicBezTo>
                <a:cubicBezTo>
                  <a:pt x="0" y="109"/>
                  <a:pt x="12" y="127"/>
                  <a:pt x="27" y="128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8" y="175"/>
                  <a:pt x="81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moveTo>
                  <a:pt x="24" y="119"/>
                </a:moveTo>
                <a:cubicBezTo>
                  <a:pt x="15" y="116"/>
                  <a:pt x="8" y="103"/>
                  <a:pt x="8" y="88"/>
                </a:cubicBezTo>
                <a:cubicBezTo>
                  <a:pt x="8" y="73"/>
                  <a:pt x="15" y="60"/>
                  <a:pt x="24" y="57"/>
                </a:cubicBezTo>
                <a:lnTo>
                  <a:pt x="24" y="119"/>
                </a:lnTo>
                <a:close/>
                <a:moveTo>
                  <a:pt x="72" y="158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72" y="17"/>
                  <a:pt x="72" y="17"/>
                  <a:pt x="72" y="17"/>
                </a:cubicBezTo>
                <a:lnTo>
                  <a:pt x="72" y="158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3" y="168"/>
                  <a:pt x="82" y="167"/>
                  <a:pt x="81" y="167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8"/>
                  <a:pt x="83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lnTo>
                  <a:pt x="88" y="16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8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Bot’s Response Validation</a:t>
            </a:r>
            <a:endParaRPr/>
          </a:p>
        </p:txBody>
      </p:sp>
      <p:sp>
        <p:nvSpPr>
          <p:cNvPr id="436" name="Google Shape;436;p58"/>
          <p:cNvSpPr/>
          <p:nvPr/>
        </p:nvSpPr>
        <p:spPr>
          <a:xfrm>
            <a:off x="8648909" y="1691437"/>
            <a:ext cx="871537" cy="87153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8"/>
          <p:cNvSpPr/>
          <p:nvPr/>
        </p:nvSpPr>
        <p:spPr>
          <a:xfrm>
            <a:off x="8849678" y="1731069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8" name="Google Shape;438;p58"/>
          <p:cNvSpPr txBox="1"/>
          <p:nvPr/>
        </p:nvSpPr>
        <p:spPr>
          <a:xfrm>
            <a:off x="6541356" y="2951628"/>
            <a:ext cx="5086642" cy="2949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Bot’s Response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Based on Intent understanding, bot can: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Either call specific web service, or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Reply based on intelligence embedded in the bot itself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Without user’s entry, bot can push information (e.g. Weather updates)</a:t>
            </a:r>
            <a:endParaRPr/>
          </a:p>
        </p:txBody>
      </p:sp>
      <p:pic>
        <p:nvPicPr>
          <p:cNvPr id="439" name="Google Shape;43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8" y="1731068"/>
            <a:ext cx="5317877" cy="398840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8"/>
          <p:cNvSpPr txBox="1"/>
          <p:nvPr/>
        </p:nvSpPr>
        <p:spPr>
          <a:xfrm>
            <a:off x="438016" y="5856822"/>
            <a:ext cx="561403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Image Source: https://s-media-cache-ak0.pinimg.com/originals/58/31/1e/58311e3f691d9b4efd5e4d3d96f846b9.gif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/>
          <p:nvPr/>
        </p:nvSpPr>
        <p:spPr>
          <a:xfrm>
            <a:off x="539998" y="5024940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5769227" y="5024940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539998" y="341001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5769227" y="341001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9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Factors to be tested for Chatbot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9"/>
          <p:cNvSpPr txBox="1"/>
          <p:nvPr/>
        </p:nvSpPr>
        <p:spPr>
          <a:xfrm>
            <a:off x="652903" y="2114538"/>
            <a:ext cx="43048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Smart bots would react differently to the same query. When a user mentions “thanks” it would reply as – “Welcome” or “My Pleasure” or “No problem”</a:t>
            </a:r>
            <a:endParaRPr/>
          </a:p>
        </p:txBody>
      </p:sp>
      <p:sp>
        <p:nvSpPr>
          <p:cNvPr id="451" name="Google Shape;451;p59"/>
          <p:cNvSpPr/>
          <p:nvPr/>
        </p:nvSpPr>
        <p:spPr>
          <a:xfrm>
            <a:off x="652903" y="3181599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Bot’s understanding of intents</a:t>
            </a:r>
            <a:endParaRPr/>
          </a:p>
        </p:txBody>
      </p:sp>
      <p:sp>
        <p:nvSpPr>
          <p:cNvPr id="452" name="Google Shape;452;p59"/>
          <p:cNvSpPr txBox="1"/>
          <p:nvPr/>
        </p:nvSpPr>
        <p:spPr>
          <a:xfrm>
            <a:off x="652903" y="3743321"/>
            <a:ext cx="37333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users asks the same query in different ways. User 1 asks – “Growth of my portfolio” User 2 asks “percentage change in my portfolio”</a:t>
            </a:r>
            <a:endParaRPr/>
          </a:p>
        </p:txBody>
      </p:sp>
      <p:sp>
        <p:nvSpPr>
          <p:cNvPr id="453" name="Google Shape;453;p59"/>
          <p:cNvSpPr/>
          <p:nvPr/>
        </p:nvSpPr>
        <p:spPr>
          <a:xfrm>
            <a:off x="652903" y="4796088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Typo Errors Understanding</a:t>
            </a:r>
            <a:endParaRPr/>
          </a:p>
        </p:txBody>
      </p:sp>
      <p:sp>
        <p:nvSpPr>
          <p:cNvPr id="454" name="Google Shape;454;p59"/>
          <p:cNvSpPr txBox="1"/>
          <p:nvPr/>
        </p:nvSpPr>
        <p:spPr>
          <a:xfrm>
            <a:off x="652903" y="5357810"/>
            <a:ext cx="393338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far a bot can understand the the typo error from a user without polluting with other intent.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5882129" y="3181599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Queries in single sentence</a:t>
            </a:r>
            <a:endParaRPr/>
          </a:p>
        </p:txBody>
      </p:sp>
      <p:sp>
        <p:nvSpPr>
          <p:cNvPr id="456" name="Google Shape;456;p59"/>
          <p:cNvSpPr txBox="1"/>
          <p:nvPr/>
        </p:nvSpPr>
        <p:spPr>
          <a:xfrm>
            <a:off x="5882129" y="3743321"/>
            <a:ext cx="41334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your bot handles the multiple queries in single statement? User asks – Show me the suspicious transactions value and total loss in 2017</a:t>
            </a:r>
            <a:endParaRPr/>
          </a:p>
        </p:txBody>
      </p:sp>
      <p:sp>
        <p:nvSpPr>
          <p:cNvPr id="457" name="Google Shape;457;p59"/>
          <p:cNvSpPr/>
          <p:nvPr/>
        </p:nvSpPr>
        <p:spPr>
          <a:xfrm>
            <a:off x="5882129" y="4796088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Mixed Languages Query</a:t>
            </a:r>
            <a:endParaRPr/>
          </a:p>
        </p:txBody>
      </p:sp>
      <p:sp>
        <p:nvSpPr>
          <p:cNvPr id="458" name="Google Shape;458;p59"/>
          <p:cNvSpPr txBox="1"/>
          <p:nvPr/>
        </p:nvSpPr>
        <p:spPr>
          <a:xfrm>
            <a:off x="5882129" y="5357810"/>
            <a:ext cx="396195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your bot understand the multiple languages that has been asked? User may write - Combien avez-vous facturé pour mon POS system?</a:t>
            </a:r>
            <a:endParaRPr/>
          </a:p>
        </p:txBody>
      </p:sp>
      <p:sp>
        <p:nvSpPr>
          <p:cNvPr id="459" name="Google Shape;459;p59"/>
          <p:cNvSpPr/>
          <p:nvPr/>
        </p:nvSpPr>
        <p:spPr>
          <a:xfrm>
            <a:off x="539998" y="177716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652903" y="1552816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Response – Same Query</a:t>
            </a:r>
            <a:endParaRPr/>
          </a:p>
        </p:txBody>
      </p:sp>
      <p:sp>
        <p:nvSpPr>
          <p:cNvPr id="461" name="Google Shape;461;p59"/>
          <p:cNvSpPr/>
          <p:nvPr/>
        </p:nvSpPr>
        <p:spPr>
          <a:xfrm>
            <a:off x="5769227" y="177716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5882129" y="1552816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Response time from bot</a:t>
            </a:r>
            <a:endParaRPr/>
          </a:p>
        </p:txBody>
      </p:sp>
      <p:sp>
        <p:nvSpPr>
          <p:cNvPr id="463" name="Google Shape;463;p59"/>
          <p:cNvSpPr txBox="1"/>
          <p:nvPr/>
        </p:nvSpPr>
        <p:spPr>
          <a:xfrm>
            <a:off x="5882129" y="2114538"/>
            <a:ext cx="43048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much time your bot is taking to respond back to your user’s queries. Timeout defined for the bot response must also be aligned to that during automation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0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Approaches</a:t>
            </a:r>
            <a:endParaRPr/>
          </a:p>
        </p:txBody>
      </p:sp>
      <p:sp>
        <p:nvSpPr>
          <p:cNvPr id="469" name="Google Shape;469;p60"/>
          <p:cNvSpPr/>
          <p:nvPr/>
        </p:nvSpPr>
        <p:spPr>
          <a:xfrm>
            <a:off x="1361358" y="2845872"/>
            <a:ext cx="3453530" cy="900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Automation Testing of Bot</a:t>
            </a:r>
            <a:endParaRPr/>
          </a:p>
        </p:txBody>
      </p:sp>
      <p:sp>
        <p:nvSpPr>
          <p:cNvPr id="470" name="Google Shape;470;p60"/>
          <p:cNvSpPr/>
          <p:nvPr/>
        </p:nvSpPr>
        <p:spPr>
          <a:xfrm>
            <a:off x="1361358" y="4369072"/>
            <a:ext cx="1481856" cy="90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Imitating User’s Action</a:t>
            </a:r>
            <a:endParaRPr/>
          </a:p>
        </p:txBody>
      </p:sp>
      <p:sp>
        <p:nvSpPr>
          <p:cNvPr id="471" name="Google Shape;471;p60"/>
          <p:cNvSpPr/>
          <p:nvPr/>
        </p:nvSpPr>
        <p:spPr>
          <a:xfrm>
            <a:off x="3333032" y="4369072"/>
            <a:ext cx="1481856" cy="900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Headless Testing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2" name="Google Shape;472;p60"/>
          <p:cNvCxnSpPr/>
          <p:nvPr/>
        </p:nvCxnSpPr>
        <p:spPr>
          <a:xfrm>
            <a:off x="2102285" y="3807859"/>
            <a:ext cx="1" cy="471202"/>
          </a:xfrm>
          <a:prstGeom prst="straightConnector1">
            <a:avLst/>
          </a:prstGeom>
          <a:noFill/>
          <a:ln cap="flat" cmpd="sng" w="47625">
            <a:solidFill>
              <a:schemeClr val="dk2"/>
            </a:solidFill>
            <a:prstDash val="solid"/>
            <a:miter lim="800000"/>
            <a:headEnd len="sm" w="sm" type="none"/>
            <a:tailEnd len="sm" w="sm" type="stealth"/>
          </a:ln>
        </p:spPr>
      </p:cxnSp>
      <p:cxnSp>
        <p:nvCxnSpPr>
          <p:cNvPr id="473" name="Google Shape;473;p60"/>
          <p:cNvCxnSpPr/>
          <p:nvPr/>
        </p:nvCxnSpPr>
        <p:spPr>
          <a:xfrm>
            <a:off x="4073959" y="3804563"/>
            <a:ext cx="1" cy="471202"/>
          </a:xfrm>
          <a:prstGeom prst="straightConnector1">
            <a:avLst/>
          </a:prstGeom>
          <a:noFill/>
          <a:ln cap="flat" cmpd="sng" w="47625">
            <a:solidFill>
              <a:schemeClr val="dk2"/>
            </a:solidFill>
            <a:prstDash val="solid"/>
            <a:miter lim="800000"/>
            <a:headEnd len="sm" w="sm" type="none"/>
            <a:tailEnd len="sm" w="sm" type="stealth"/>
          </a:ln>
        </p:spPr>
      </p:cxnSp>
      <p:grpSp>
        <p:nvGrpSpPr>
          <p:cNvPr id="474" name="Google Shape;474;p60"/>
          <p:cNvGrpSpPr/>
          <p:nvPr/>
        </p:nvGrpSpPr>
        <p:grpSpPr>
          <a:xfrm>
            <a:off x="5588200" y="1528763"/>
            <a:ext cx="6388564" cy="2977050"/>
            <a:chOff x="4621826" y="1597789"/>
            <a:chExt cx="4370549" cy="2036662"/>
          </a:xfrm>
        </p:grpSpPr>
        <p:grpSp>
          <p:nvGrpSpPr>
            <p:cNvPr id="475" name="Google Shape;475;p60"/>
            <p:cNvGrpSpPr/>
            <p:nvPr/>
          </p:nvGrpSpPr>
          <p:grpSpPr>
            <a:xfrm>
              <a:off x="4621826" y="1597789"/>
              <a:ext cx="4370549" cy="2036662"/>
              <a:chOff x="4540803" y="1632513"/>
              <a:chExt cx="4370549" cy="2036662"/>
            </a:xfrm>
          </p:grpSpPr>
          <p:pic>
            <p:nvPicPr>
              <p:cNvPr id="476" name="Google Shape;476;p6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540803" y="1632513"/>
                <a:ext cx="3677222" cy="20366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7" name="Google Shape;477;p6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218025" y="1632513"/>
                <a:ext cx="693327" cy="20366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8" name="Google Shape;478;p60"/>
            <p:cNvSpPr/>
            <p:nvPr/>
          </p:nvSpPr>
          <p:spPr>
            <a:xfrm>
              <a:off x="5395814" y="2979378"/>
              <a:ext cx="2118167" cy="1967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2C90FF"/>
                  </a:solidFill>
                  <a:latin typeface="Calibri"/>
                  <a:ea typeface="Calibri"/>
                  <a:cs typeface="Calibri"/>
                  <a:sym typeface="Calibri"/>
                </a:rPr>
                <a:t>Imitating User’s Action</a:t>
              </a:r>
              <a:endParaRPr/>
            </a:p>
          </p:txBody>
        </p:sp>
        <p:sp>
          <p:nvSpPr>
            <p:cNvPr id="479" name="Google Shape;479;p60"/>
            <p:cNvSpPr/>
            <p:nvPr/>
          </p:nvSpPr>
          <p:spPr>
            <a:xfrm>
              <a:off x="5486400" y="3275636"/>
              <a:ext cx="1936996" cy="1851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2C90FF"/>
                  </a:solidFill>
                  <a:latin typeface="Calibri"/>
                  <a:ea typeface="Calibri"/>
                  <a:cs typeface="Calibri"/>
                  <a:sym typeface="Calibri"/>
                </a:rPr>
                <a:t>Headless Testing</a:t>
              </a:r>
              <a:endParaRPr/>
            </a:p>
          </p:txBody>
        </p:sp>
      </p:grpSp>
      <p:sp>
        <p:nvSpPr>
          <p:cNvPr id="480" name="Google Shape;480;p60"/>
          <p:cNvSpPr/>
          <p:nvPr/>
        </p:nvSpPr>
        <p:spPr>
          <a:xfrm>
            <a:off x="6327008" y="4819072"/>
            <a:ext cx="3897490" cy="900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Infostretch’s Automation bot</a:t>
            </a:r>
            <a:b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testing the “bot under Test”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1"/>
          <p:cNvSpPr txBox="1"/>
          <p:nvPr>
            <p:ph type="title"/>
          </p:nvPr>
        </p:nvSpPr>
        <p:spPr>
          <a:xfrm>
            <a:off x="6641874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Imitating User’s Action - Approach</a:t>
            </a:r>
            <a:endParaRPr/>
          </a:p>
        </p:txBody>
      </p:sp>
      <p:sp>
        <p:nvSpPr>
          <p:cNvPr id="486" name="Google Shape;486;p61"/>
          <p:cNvSpPr txBox="1"/>
          <p:nvPr>
            <p:ph idx="1" type="body"/>
          </p:nvPr>
        </p:nvSpPr>
        <p:spPr>
          <a:xfrm>
            <a:off x="6641873" y="1619999"/>
            <a:ext cx="4986125" cy="449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Upload Test Data using Excel/CSV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6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Infostretch Framework allows to test the bot’s flow end-to-end per Test Scenario</a:t>
            </a:r>
            <a:endParaRPr/>
          </a:p>
          <a:p>
            <a:pPr indent="-3366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imitates user’s action and interacts with bot </a:t>
            </a:r>
            <a:endParaRPr/>
          </a:p>
          <a:p>
            <a:pPr indent="-3366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Captures the response of the bot and compares with the response data mentioned in Test Data Excel/CSV</a:t>
            </a:r>
            <a:endParaRPr/>
          </a:p>
          <a:p>
            <a:pPr indent="-2223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1"/>
          <p:cNvSpPr/>
          <p:nvPr/>
        </p:nvSpPr>
        <p:spPr>
          <a:xfrm>
            <a:off x="0" y="0"/>
            <a:ext cx="6200775" cy="68729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0155" y="798275"/>
            <a:ext cx="2780464" cy="494401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1"/>
          <p:cNvSpPr/>
          <p:nvPr/>
        </p:nvSpPr>
        <p:spPr>
          <a:xfrm>
            <a:off x="1875885" y="5971911"/>
            <a:ext cx="24490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Imitating User’s Actions</a:t>
            </a:r>
            <a:endParaRPr/>
          </a:p>
        </p:txBody>
      </p:sp>
      <p:sp>
        <p:nvSpPr>
          <p:cNvPr id="490" name="Google Shape;490;p61"/>
          <p:cNvSpPr/>
          <p:nvPr/>
        </p:nvSpPr>
        <p:spPr>
          <a:xfrm>
            <a:off x="419309" y="748462"/>
            <a:ext cx="871537" cy="87153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1"/>
          <p:cNvSpPr/>
          <p:nvPr/>
        </p:nvSpPr>
        <p:spPr>
          <a:xfrm>
            <a:off x="620078" y="788094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grpSp>
        <p:nvGrpSpPr>
          <p:cNvPr id="492" name="Google Shape;492;p61"/>
          <p:cNvGrpSpPr/>
          <p:nvPr/>
        </p:nvGrpSpPr>
        <p:grpSpPr>
          <a:xfrm>
            <a:off x="7870408" y="2154779"/>
            <a:ext cx="1087856" cy="1087854"/>
            <a:chOff x="7870408" y="1583279"/>
            <a:chExt cx="1087856" cy="1087854"/>
          </a:xfrm>
        </p:grpSpPr>
        <p:sp>
          <p:nvSpPr>
            <p:cNvPr id="493" name="Google Shape;493;p61"/>
            <p:cNvSpPr/>
            <p:nvPr/>
          </p:nvSpPr>
          <p:spPr>
            <a:xfrm>
              <a:off x="7870408" y="1583279"/>
              <a:ext cx="1087856" cy="108785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4" name="Google Shape;494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41873" y="1823715"/>
              <a:ext cx="544927" cy="6189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p61"/>
          <p:cNvGrpSpPr/>
          <p:nvPr/>
        </p:nvGrpSpPr>
        <p:grpSpPr>
          <a:xfrm>
            <a:off x="6600842" y="2154779"/>
            <a:ext cx="1087856" cy="1087854"/>
            <a:chOff x="6600842" y="1583279"/>
            <a:chExt cx="1087856" cy="1087854"/>
          </a:xfrm>
        </p:grpSpPr>
        <p:sp>
          <p:nvSpPr>
            <p:cNvPr id="496" name="Google Shape;496;p61"/>
            <p:cNvSpPr/>
            <p:nvPr/>
          </p:nvSpPr>
          <p:spPr>
            <a:xfrm>
              <a:off x="6600842" y="1583279"/>
              <a:ext cx="1087856" cy="108785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7" name="Google Shape;497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27023" y="1841390"/>
              <a:ext cx="624154" cy="5910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2"/>
          <p:cNvSpPr txBox="1"/>
          <p:nvPr>
            <p:ph type="title"/>
          </p:nvPr>
        </p:nvSpPr>
        <p:spPr>
          <a:xfrm>
            <a:off x="6641874" y="179999"/>
            <a:ext cx="5017543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Headless Testing - Approach</a:t>
            </a:r>
            <a:endParaRPr/>
          </a:p>
        </p:txBody>
      </p:sp>
      <p:sp>
        <p:nvSpPr>
          <p:cNvPr id="503" name="Google Shape;503;p62"/>
          <p:cNvSpPr txBox="1"/>
          <p:nvPr>
            <p:ph idx="1" type="body"/>
          </p:nvPr>
        </p:nvSpPr>
        <p:spPr>
          <a:xfrm>
            <a:off x="6641873" y="1619999"/>
            <a:ext cx="4986125" cy="449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Upload Test Data using Excel/CSV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6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Infostretch Framework spoofs and directly connects to bot server of “Bot under Test”</a:t>
            </a:r>
            <a:endParaRPr/>
          </a:p>
          <a:p>
            <a:pPr indent="-3366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User’s actions are sent directly bypassing the bot channel </a:t>
            </a:r>
            <a:endParaRPr/>
          </a:p>
          <a:p>
            <a:pPr indent="-3366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Captures the response of the bot and compares with the response data mentioned in Test Data excel/CSV</a:t>
            </a:r>
            <a:endParaRPr/>
          </a:p>
          <a:p>
            <a:pPr indent="-222300" lvl="0" marL="336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2"/>
          <p:cNvSpPr/>
          <p:nvPr/>
        </p:nvSpPr>
        <p:spPr>
          <a:xfrm>
            <a:off x="0" y="0"/>
            <a:ext cx="6200775" cy="68804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2"/>
          <p:cNvSpPr/>
          <p:nvPr/>
        </p:nvSpPr>
        <p:spPr>
          <a:xfrm>
            <a:off x="2221781" y="5971911"/>
            <a:ext cx="17572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Headless Testing</a:t>
            </a:r>
            <a:endParaRPr/>
          </a:p>
        </p:txBody>
      </p:sp>
      <p:sp>
        <p:nvSpPr>
          <p:cNvPr id="506" name="Google Shape;506;p62"/>
          <p:cNvSpPr/>
          <p:nvPr/>
        </p:nvSpPr>
        <p:spPr>
          <a:xfrm>
            <a:off x="419309" y="748462"/>
            <a:ext cx="871537" cy="871537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62"/>
          <p:cNvSpPr/>
          <p:nvPr/>
        </p:nvSpPr>
        <p:spPr>
          <a:xfrm>
            <a:off x="620078" y="788094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508" name="Google Shape;5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00" y="2074132"/>
            <a:ext cx="5123774" cy="3586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62"/>
          <p:cNvGrpSpPr/>
          <p:nvPr/>
        </p:nvGrpSpPr>
        <p:grpSpPr>
          <a:xfrm>
            <a:off x="7870408" y="2154779"/>
            <a:ext cx="1087856" cy="1087854"/>
            <a:chOff x="7870408" y="1583279"/>
            <a:chExt cx="1087856" cy="1087854"/>
          </a:xfrm>
        </p:grpSpPr>
        <p:sp>
          <p:nvSpPr>
            <p:cNvPr id="510" name="Google Shape;510;p62"/>
            <p:cNvSpPr/>
            <p:nvPr/>
          </p:nvSpPr>
          <p:spPr>
            <a:xfrm>
              <a:off x="7870408" y="1583279"/>
              <a:ext cx="1087856" cy="108785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1" name="Google Shape;511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41873" y="1823715"/>
              <a:ext cx="544927" cy="6189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2" name="Google Shape;512;p62"/>
          <p:cNvGrpSpPr/>
          <p:nvPr/>
        </p:nvGrpSpPr>
        <p:grpSpPr>
          <a:xfrm>
            <a:off x="6600842" y="2154779"/>
            <a:ext cx="1087856" cy="1087854"/>
            <a:chOff x="6600842" y="1583279"/>
            <a:chExt cx="1087856" cy="1087854"/>
          </a:xfrm>
        </p:grpSpPr>
        <p:sp>
          <p:nvSpPr>
            <p:cNvPr id="513" name="Google Shape;513;p62"/>
            <p:cNvSpPr/>
            <p:nvPr/>
          </p:nvSpPr>
          <p:spPr>
            <a:xfrm>
              <a:off x="6600842" y="1583279"/>
              <a:ext cx="1087856" cy="108785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4" name="Google Shape;514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27023" y="1841390"/>
              <a:ext cx="624154" cy="5910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3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Test Data Options</a:t>
            </a:r>
            <a:endParaRPr/>
          </a:p>
        </p:txBody>
      </p:sp>
      <p:pic>
        <p:nvPicPr>
          <p:cNvPr id="520" name="Google Shape;52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998" y="3368810"/>
            <a:ext cx="4304642" cy="25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7755" y="3497402"/>
            <a:ext cx="6360243" cy="188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3"/>
          <p:cNvSpPr txBox="1"/>
          <p:nvPr/>
        </p:nvSpPr>
        <p:spPr>
          <a:xfrm>
            <a:off x="705677" y="1492932"/>
            <a:ext cx="3541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Upload Test Data using Excel/CSV</a:t>
            </a:r>
            <a:endParaRPr/>
          </a:p>
        </p:txBody>
      </p:sp>
      <p:grpSp>
        <p:nvGrpSpPr>
          <p:cNvPr id="523" name="Google Shape;523;p63"/>
          <p:cNvGrpSpPr/>
          <p:nvPr/>
        </p:nvGrpSpPr>
        <p:grpSpPr>
          <a:xfrm>
            <a:off x="1975243" y="2067733"/>
            <a:ext cx="1087856" cy="1087854"/>
            <a:chOff x="7870408" y="1583279"/>
            <a:chExt cx="1087856" cy="1087854"/>
          </a:xfrm>
        </p:grpSpPr>
        <p:sp>
          <p:nvSpPr>
            <p:cNvPr id="524" name="Google Shape;524;p63"/>
            <p:cNvSpPr/>
            <p:nvPr/>
          </p:nvSpPr>
          <p:spPr>
            <a:xfrm>
              <a:off x="7870408" y="1583279"/>
              <a:ext cx="1087856" cy="108785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5" name="Google Shape;525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41873" y="1823715"/>
              <a:ext cx="544927" cy="6189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6" name="Google Shape;526;p63"/>
          <p:cNvGrpSpPr/>
          <p:nvPr/>
        </p:nvGrpSpPr>
        <p:grpSpPr>
          <a:xfrm>
            <a:off x="705677" y="2067733"/>
            <a:ext cx="1087856" cy="1087854"/>
            <a:chOff x="6600842" y="1583279"/>
            <a:chExt cx="1087856" cy="1087854"/>
          </a:xfrm>
        </p:grpSpPr>
        <p:sp>
          <p:nvSpPr>
            <p:cNvPr id="527" name="Google Shape;527;p63"/>
            <p:cNvSpPr/>
            <p:nvPr/>
          </p:nvSpPr>
          <p:spPr>
            <a:xfrm>
              <a:off x="6600842" y="1583279"/>
              <a:ext cx="1087856" cy="108785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8" name="Google Shape;528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27023" y="1841390"/>
              <a:ext cx="624154" cy="5910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63"/>
          <p:cNvSpPr txBox="1"/>
          <p:nvPr/>
        </p:nvSpPr>
        <p:spPr>
          <a:xfrm>
            <a:off x="5267755" y="1492932"/>
            <a:ext cx="3541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Upload Test Data using Excel/CSV</a:t>
            </a:r>
            <a:endParaRPr/>
          </a:p>
        </p:txBody>
      </p:sp>
      <p:sp>
        <p:nvSpPr>
          <p:cNvPr id="530" name="Google Shape;530;p63"/>
          <p:cNvSpPr txBox="1"/>
          <p:nvPr/>
        </p:nvSpPr>
        <p:spPr>
          <a:xfrm>
            <a:off x="5267755" y="2083803"/>
            <a:ext cx="4929187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specific format from Mind Map diagram and push into bot Automation Framework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helps in </a:t>
            </a:r>
            <a:r>
              <a:rPr b="1"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reducing the maintenance time </a:t>
            </a:r>
            <a:r>
              <a:rPr lang="en-U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managing the requirement changes in mind map itself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4"/>
          <p:cNvSpPr txBox="1"/>
          <p:nvPr>
            <p:ph idx="1" type="body"/>
          </p:nvPr>
        </p:nvSpPr>
        <p:spPr>
          <a:xfrm>
            <a:off x="539998" y="1620000"/>
            <a:ext cx="11088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64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" y="0"/>
            <a:ext cx="123274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4"/>
          <p:cNvSpPr/>
          <p:nvPr/>
        </p:nvSpPr>
        <p:spPr>
          <a:xfrm>
            <a:off x="5476442" y="3208398"/>
            <a:ext cx="1374580" cy="1374570"/>
          </a:xfrm>
          <a:custGeom>
            <a:rect b="b" l="l" r="r" t="t"/>
            <a:pathLst>
              <a:path extrusionOk="0" h="176" w="176">
                <a:moveTo>
                  <a:pt x="129" y="46"/>
                </a:moveTo>
                <a:cubicBezTo>
                  <a:pt x="129" y="46"/>
                  <a:pt x="129" y="46"/>
                  <a:pt x="129" y="46"/>
                </a:cubicBezTo>
                <a:cubicBezTo>
                  <a:pt x="128" y="46"/>
                  <a:pt x="128" y="45"/>
                  <a:pt x="127" y="45"/>
                </a:cubicBezTo>
                <a:cubicBezTo>
                  <a:pt x="125" y="45"/>
                  <a:pt x="123" y="47"/>
                  <a:pt x="123" y="49"/>
                </a:cubicBezTo>
                <a:cubicBezTo>
                  <a:pt x="123" y="51"/>
                  <a:pt x="124" y="52"/>
                  <a:pt x="125" y="53"/>
                </a:cubicBezTo>
                <a:cubicBezTo>
                  <a:pt x="125" y="53"/>
                  <a:pt x="125" y="53"/>
                  <a:pt x="125" y="53"/>
                </a:cubicBezTo>
                <a:cubicBezTo>
                  <a:pt x="136" y="59"/>
                  <a:pt x="144" y="73"/>
                  <a:pt x="144" y="88"/>
                </a:cubicBezTo>
                <a:cubicBezTo>
                  <a:pt x="144" y="103"/>
                  <a:pt x="136" y="117"/>
                  <a:pt x="125" y="123"/>
                </a:cubicBezTo>
                <a:cubicBezTo>
                  <a:pt x="125" y="123"/>
                  <a:pt x="125" y="123"/>
                  <a:pt x="125" y="123"/>
                </a:cubicBezTo>
                <a:cubicBezTo>
                  <a:pt x="124" y="124"/>
                  <a:pt x="123" y="125"/>
                  <a:pt x="123" y="127"/>
                </a:cubicBezTo>
                <a:cubicBezTo>
                  <a:pt x="123" y="129"/>
                  <a:pt x="125" y="131"/>
                  <a:pt x="127" y="131"/>
                </a:cubicBezTo>
                <a:cubicBezTo>
                  <a:pt x="128" y="131"/>
                  <a:pt x="128" y="131"/>
                  <a:pt x="129" y="130"/>
                </a:cubicBezTo>
                <a:cubicBezTo>
                  <a:pt x="129" y="130"/>
                  <a:pt x="129" y="130"/>
                  <a:pt x="129" y="130"/>
                </a:cubicBezTo>
                <a:cubicBezTo>
                  <a:pt x="143" y="122"/>
                  <a:pt x="152" y="106"/>
                  <a:pt x="152" y="88"/>
                </a:cubicBezTo>
                <a:cubicBezTo>
                  <a:pt x="152" y="70"/>
                  <a:pt x="143" y="54"/>
                  <a:pt x="129" y="46"/>
                </a:cubicBezTo>
                <a:moveTo>
                  <a:pt x="146" y="28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8"/>
                  <a:pt x="145" y="28"/>
                  <a:pt x="144" y="28"/>
                </a:cubicBezTo>
                <a:cubicBezTo>
                  <a:pt x="142" y="28"/>
                  <a:pt x="140" y="30"/>
                  <a:pt x="140" y="32"/>
                </a:cubicBezTo>
                <a:cubicBezTo>
                  <a:pt x="140" y="33"/>
                  <a:pt x="141" y="34"/>
                  <a:pt x="142" y="35"/>
                </a:cubicBezTo>
                <a:cubicBezTo>
                  <a:pt x="158" y="47"/>
                  <a:pt x="168" y="66"/>
                  <a:pt x="168" y="88"/>
                </a:cubicBezTo>
                <a:cubicBezTo>
                  <a:pt x="168" y="110"/>
                  <a:pt x="158" y="129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141" y="142"/>
                  <a:pt x="140" y="143"/>
                  <a:pt x="140" y="144"/>
                </a:cubicBezTo>
                <a:cubicBezTo>
                  <a:pt x="140" y="146"/>
                  <a:pt x="142" y="148"/>
                  <a:pt x="144" y="148"/>
                </a:cubicBezTo>
                <a:cubicBezTo>
                  <a:pt x="145" y="148"/>
                  <a:pt x="146" y="148"/>
                  <a:pt x="146" y="147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65" y="134"/>
                  <a:pt x="176" y="112"/>
                  <a:pt x="176" y="88"/>
                </a:cubicBezTo>
                <a:cubicBezTo>
                  <a:pt x="176" y="63"/>
                  <a:pt x="164" y="41"/>
                  <a:pt x="146" y="28"/>
                </a:cubicBezTo>
                <a:moveTo>
                  <a:pt x="108" y="64"/>
                </a:moveTo>
                <a:cubicBezTo>
                  <a:pt x="106" y="64"/>
                  <a:pt x="104" y="66"/>
                  <a:pt x="104" y="68"/>
                </a:cubicBezTo>
                <a:cubicBezTo>
                  <a:pt x="104" y="70"/>
                  <a:pt x="106" y="72"/>
                  <a:pt x="108" y="72"/>
                </a:cubicBezTo>
                <a:cubicBezTo>
                  <a:pt x="115" y="72"/>
                  <a:pt x="120" y="79"/>
                  <a:pt x="120" y="88"/>
                </a:cubicBezTo>
                <a:cubicBezTo>
                  <a:pt x="120" y="97"/>
                  <a:pt x="115" y="104"/>
                  <a:pt x="108" y="104"/>
                </a:cubicBezTo>
                <a:cubicBezTo>
                  <a:pt x="106" y="104"/>
                  <a:pt x="104" y="106"/>
                  <a:pt x="104" y="108"/>
                </a:cubicBezTo>
                <a:cubicBezTo>
                  <a:pt x="104" y="110"/>
                  <a:pt x="106" y="112"/>
                  <a:pt x="108" y="112"/>
                </a:cubicBezTo>
                <a:cubicBezTo>
                  <a:pt x="119" y="112"/>
                  <a:pt x="128" y="101"/>
                  <a:pt x="128" y="88"/>
                </a:cubicBezTo>
                <a:cubicBezTo>
                  <a:pt x="128" y="75"/>
                  <a:pt x="119" y="64"/>
                  <a:pt x="108" y="64"/>
                </a:cubicBezTo>
                <a:moveTo>
                  <a:pt x="96" y="12"/>
                </a:moveTo>
                <a:cubicBezTo>
                  <a:pt x="96" y="5"/>
                  <a:pt x="91" y="0"/>
                  <a:pt x="84" y="0"/>
                </a:cubicBezTo>
                <a:cubicBezTo>
                  <a:pt x="81" y="0"/>
                  <a:pt x="78" y="1"/>
                  <a:pt x="75" y="4"/>
                </a:cubicBezTo>
                <a:cubicBezTo>
                  <a:pt x="26" y="48"/>
                  <a:pt x="26" y="48"/>
                  <a:pt x="26" y="48"/>
                </a:cubicBezTo>
                <a:cubicBezTo>
                  <a:pt x="12" y="49"/>
                  <a:pt x="0" y="67"/>
                  <a:pt x="0" y="88"/>
                </a:cubicBezTo>
                <a:cubicBezTo>
                  <a:pt x="0" y="109"/>
                  <a:pt x="12" y="127"/>
                  <a:pt x="27" y="128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8" y="175"/>
                  <a:pt x="81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moveTo>
                  <a:pt x="24" y="119"/>
                </a:moveTo>
                <a:cubicBezTo>
                  <a:pt x="15" y="116"/>
                  <a:pt x="8" y="103"/>
                  <a:pt x="8" y="88"/>
                </a:cubicBezTo>
                <a:cubicBezTo>
                  <a:pt x="8" y="73"/>
                  <a:pt x="15" y="60"/>
                  <a:pt x="24" y="57"/>
                </a:cubicBezTo>
                <a:lnTo>
                  <a:pt x="24" y="119"/>
                </a:lnTo>
                <a:close/>
                <a:moveTo>
                  <a:pt x="72" y="158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72" y="17"/>
                  <a:pt x="72" y="17"/>
                  <a:pt x="72" y="17"/>
                </a:cubicBezTo>
                <a:lnTo>
                  <a:pt x="72" y="158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3" y="168"/>
                  <a:pt x="82" y="167"/>
                  <a:pt x="81" y="167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8"/>
                  <a:pt x="83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lnTo>
                  <a:pt x="88" y="1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64"/>
          <p:cNvSpPr txBox="1"/>
          <p:nvPr/>
        </p:nvSpPr>
        <p:spPr>
          <a:xfrm>
            <a:off x="692398" y="2041998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Automated Testing of Voicebot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5"/>
          <p:cNvSpPr/>
          <p:nvPr/>
        </p:nvSpPr>
        <p:spPr>
          <a:xfrm>
            <a:off x="539998" y="5024940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5"/>
          <p:cNvSpPr/>
          <p:nvPr/>
        </p:nvSpPr>
        <p:spPr>
          <a:xfrm>
            <a:off x="5769227" y="5024940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65"/>
          <p:cNvSpPr/>
          <p:nvPr/>
        </p:nvSpPr>
        <p:spPr>
          <a:xfrm>
            <a:off x="539998" y="341001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65"/>
          <p:cNvSpPr/>
          <p:nvPr/>
        </p:nvSpPr>
        <p:spPr>
          <a:xfrm>
            <a:off x="5769227" y="341001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65"/>
          <p:cNvSpPr/>
          <p:nvPr/>
        </p:nvSpPr>
        <p:spPr>
          <a:xfrm>
            <a:off x="539998" y="177716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5"/>
          <p:cNvSpPr/>
          <p:nvPr/>
        </p:nvSpPr>
        <p:spPr>
          <a:xfrm>
            <a:off x="5769227" y="1777169"/>
            <a:ext cx="4703515" cy="1147474"/>
          </a:xfrm>
          <a:prstGeom prst="roundRect">
            <a:avLst>
              <a:gd fmla="val 10441" name="adj"/>
            </a:avLst>
          </a:prstGeom>
          <a:noFill/>
          <a:ln cap="flat" cmpd="sng" w="9525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65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Factors to be Tested for Voicebot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65"/>
          <p:cNvSpPr/>
          <p:nvPr/>
        </p:nvSpPr>
        <p:spPr>
          <a:xfrm>
            <a:off x="652903" y="1551945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accents, gender</a:t>
            </a:r>
            <a:endParaRPr/>
          </a:p>
        </p:txBody>
      </p:sp>
      <p:sp>
        <p:nvSpPr>
          <p:cNvPr id="552" name="Google Shape;552;p65"/>
          <p:cNvSpPr/>
          <p:nvPr/>
        </p:nvSpPr>
        <p:spPr>
          <a:xfrm>
            <a:off x="5882129" y="1551945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Punctuations</a:t>
            </a:r>
            <a:endParaRPr/>
          </a:p>
        </p:txBody>
      </p:sp>
      <p:sp>
        <p:nvSpPr>
          <p:cNvPr id="553" name="Google Shape;553;p65"/>
          <p:cNvSpPr txBox="1"/>
          <p:nvPr/>
        </p:nvSpPr>
        <p:spPr>
          <a:xfrm>
            <a:off x="652903" y="2074504"/>
            <a:ext cx="43048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bot behaves for different accents &amp; gender combinations - American female, British Male</a:t>
            </a:r>
            <a:endParaRPr/>
          </a:p>
        </p:txBody>
      </p:sp>
      <p:sp>
        <p:nvSpPr>
          <p:cNvPr id="554" name="Google Shape;554;p65"/>
          <p:cNvSpPr txBox="1"/>
          <p:nvPr/>
        </p:nvSpPr>
        <p:spPr>
          <a:xfrm>
            <a:off x="5882129" y="2074504"/>
            <a:ext cx="43048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bot interprets the punctuations: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Tools, without any, skill is helpless – vs -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Tools, without any skill is helpless ?</a:t>
            </a:r>
            <a:endParaRPr/>
          </a:p>
        </p:txBody>
      </p:sp>
      <p:sp>
        <p:nvSpPr>
          <p:cNvPr id="555" name="Google Shape;555;p65"/>
          <p:cNvSpPr/>
          <p:nvPr/>
        </p:nvSpPr>
        <p:spPr>
          <a:xfrm>
            <a:off x="652903" y="3210175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 meaning different utterance</a:t>
            </a:r>
            <a:endParaRPr/>
          </a:p>
        </p:txBody>
      </p:sp>
      <p:sp>
        <p:nvSpPr>
          <p:cNvPr id="556" name="Google Shape;556;p65"/>
          <p:cNvSpPr txBox="1"/>
          <p:nvPr/>
        </p:nvSpPr>
        <p:spPr>
          <a:xfrm>
            <a:off x="652903" y="3771897"/>
            <a:ext cx="40619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yeah, true, exactly, certainly, etc. can be used interchangeably. Bot must understand them. </a:t>
            </a:r>
            <a:endParaRPr/>
          </a:p>
        </p:txBody>
      </p:sp>
      <p:sp>
        <p:nvSpPr>
          <p:cNvPr id="557" name="Google Shape;557;p65"/>
          <p:cNvSpPr/>
          <p:nvPr/>
        </p:nvSpPr>
        <p:spPr>
          <a:xfrm>
            <a:off x="652903" y="4814269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pronounciations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5"/>
          <p:cNvSpPr txBox="1"/>
          <p:nvPr/>
        </p:nvSpPr>
        <p:spPr>
          <a:xfrm>
            <a:off x="652904" y="5375991"/>
            <a:ext cx="373336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often pronounce assessory instead of accessory – does your bot understands the essence of user’s intention?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65"/>
          <p:cNvSpPr/>
          <p:nvPr/>
        </p:nvSpPr>
        <p:spPr>
          <a:xfrm>
            <a:off x="5882129" y="3210175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 Noise</a:t>
            </a:r>
            <a:endParaRPr/>
          </a:p>
        </p:txBody>
      </p:sp>
      <p:sp>
        <p:nvSpPr>
          <p:cNvPr id="560" name="Google Shape;560;p65"/>
          <p:cNvSpPr txBox="1"/>
          <p:nvPr/>
        </p:nvSpPr>
        <p:spPr>
          <a:xfrm>
            <a:off x="5882130" y="3771897"/>
            <a:ext cx="35190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for the effect of noise on the bot’s capability to understand user’s intent. </a:t>
            </a:r>
            <a:endParaRPr/>
          </a:p>
        </p:txBody>
      </p:sp>
      <p:sp>
        <p:nvSpPr>
          <p:cNvPr id="561" name="Google Shape;561;p65"/>
          <p:cNvSpPr/>
          <p:nvPr/>
        </p:nvSpPr>
        <p:spPr>
          <a:xfrm>
            <a:off x="5882129" y="4814269"/>
            <a:ext cx="3319022" cy="457199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User speaking at distance</a:t>
            </a:r>
            <a:endParaRPr/>
          </a:p>
        </p:txBody>
      </p:sp>
      <p:sp>
        <p:nvSpPr>
          <p:cNvPr id="562" name="Google Shape;562;p65"/>
          <p:cNvSpPr txBox="1"/>
          <p:nvPr/>
        </p:nvSpPr>
        <p:spPr>
          <a:xfrm>
            <a:off x="5882129" y="5375991"/>
            <a:ext cx="44763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 of user speaking from distance, or in case of listening device being stationary (e.g. Echo) and user is moving and speaking – how does that impact bot’s behavior?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6"/>
          <p:cNvSpPr txBox="1"/>
          <p:nvPr>
            <p:ph idx="2" type="subTitle"/>
          </p:nvPr>
        </p:nvSpPr>
        <p:spPr>
          <a:xfrm>
            <a:off x="544010" y="960956"/>
            <a:ext cx="11088000" cy="388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Intent Testing</a:t>
            </a:r>
            <a:endParaRPr/>
          </a:p>
        </p:txBody>
      </p:sp>
      <p:sp>
        <p:nvSpPr>
          <p:cNvPr id="568" name="Google Shape;568;p66"/>
          <p:cNvSpPr txBox="1"/>
          <p:nvPr>
            <p:ph type="title"/>
          </p:nvPr>
        </p:nvSpPr>
        <p:spPr>
          <a:xfrm>
            <a:off x="539998" y="180000"/>
            <a:ext cx="11088000" cy="6990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/>
          </a:p>
        </p:txBody>
      </p:sp>
      <p:pic>
        <p:nvPicPr>
          <p:cNvPr descr="http://thenextweb.com/wp-content/blogs.dir/1/files/2014/11/DeviceHeroImg.png" id="569" name="Google Shape;56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698" y="1922741"/>
            <a:ext cx="1107575" cy="303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3145" y="1906559"/>
            <a:ext cx="1418811" cy="1418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" name="Google Shape;571;p66"/>
          <p:cNvGrpSpPr/>
          <p:nvPr/>
        </p:nvGrpSpPr>
        <p:grpSpPr>
          <a:xfrm>
            <a:off x="6351317" y="1706955"/>
            <a:ext cx="1735150" cy="1735150"/>
            <a:chOff x="3179341" y="1471853"/>
            <a:chExt cx="1210641" cy="1210641"/>
          </a:xfrm>
        </p:grpSpPr>
        <p:pic>
          <p:nvPicPr>
            <p:cNvPr id="572" name="Google Shape;572;p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79341" y="1471853"/>
              <a:ext cx="1210641" cy="1210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6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56677" y="2045353"/>
              <a:ext cx="504000" cy="50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4" name="Google Shape;574;p66"/>
          <p:cNvGrpSpPr/>
          <p:nvPr/>
        </p:nvGrpSpPr>
        <p:grpSpPr>
          <a:xfrm>
            <a:off x="9124638" y="1906559"/>
            <a:ext cx="1876737" cy="1535546"/>
            <a:chOff x="6801534" y="1944409"/>
            <a:chExt cx="1580347" cy="1293041"/>
          </a:xfrm>
        </p:grpSpPr>
        <p:pic>
          <p:nvPicPr>
            <p:cNvPr id="575" name="Google Shape;575;p6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88841" y="1944409"/>
              <a:ext cx="1293041" cy="12930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66"/>
            <p:cNvSpPr/>
            <p:nvPr/>
          </p:nvSpPr>
          <p:spPr>
            <a:xfrm>
              <a:off x="6801534" y="2472690"/>
              <a:ext cx="438634" cy="279948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66"/>
          <p:cNvSpPr txBox="1"/>
          <p:nvPr/>
        </p:nvSpPr>
        <p:spPr>
          <a:xfrm>
            <a:off x="3309630" y="3912294"/>
            <a:ext cx="184815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Suite with Test cases running in sequence</a:t>
            </a:r>
            <a:endParaRPr/>
          </a:p>
        </p:txBody>
      </p:sp>
      <p:sp>
        <p:nvSpPr>
          <p:cNvPr id="578" name="Google Shape;578;p66"/>
          <p:cNvSpPr txBox="1"/>
          <p:nvPr/>
        </p:nvSpPr>
        <p:spPr>
          <a:xfrm>
            <a:off x="6238309" y="3912294"/>
            <a:ext cx="18481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Utterances as input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(pre-recorded/run-time generated using third-party TTS API)</a:t>
            </a:r>
            <a:endParaRPr/>
          </a:p>
        </p:txBody>
      </p:sp>
      <p:sp>
        <p:nvSpPr>
          <p:cNvPr id="579" name="Google Shape;579;p66"/>
          <p:cNvSpPr txBox="1"/>
          <p:nvPr/>
        </p:nvSpPr>
        <p:spPr>
          <a:xfrm>
            <a:off x="9335009" y="3912294"/>
            <a:ext cx="20807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 distance using Turtlebot, add Noise, etc. </a:t>
            </a:r>
            <a:endParaRPr/>
          </a:p>
        </p:txBody>
      </p:sp>
      <p:sp>
        <p:nvSpPr>
          <p:cNvPr id="580" name="Google Shape;580;p66"/>
          <p:cNvSpPr/>
          <p:nvPr/>
        </p:nvSpPr>
        <p:spPr>
          <a:xfrm>
            <a:off x="1030658" y="5052098"/>
            <a:ext cx="1791653" cy="964857"/>
          </a:xfrm>
          <a:prstGeom prst="wedgeRoundRectCallout">
            <a:avLst>
              <a:gd fmla="val -34070" name="adj1"/>
              <a:gd fmla="val 69949" name="adj2"/>
              <a:gd fmla="val 16667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Ask Automation Bot, Run Test Suite for Diagnosis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1" type="body"/>
          </p:nvPr>
        </p:nvSpPr>
        <p:spPr>
          <a:xfrm>
            <a:off x="2063379" y="1581629"/>
            <a:ext cx="8466667" cy="66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A5A5A5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8" name="Google Shape;238;p40"/>
          <p:cNvSpPr txBox="1"/>
          <p:nvPr>
            <p:ph idx="2" type="body"/>
          </p:nvPr>
        </p:nvSpPr>
        <p:spPr>
          <a:xfrm>
            <a:off x="2063379" y="2345148"/>
            <a:ext cx="5956300" cy="387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39" name="Google Shape;2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0"/>
          <p:cNvSpPr txBox="1"/>
          <p:nvPr/>
        </p:nvSpPr>
        <p:spPr>
          <a:xfrm>
            <a:off x="1489617" y="2196036"/>
            <a:ext cx="894183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roxima Nova Semibold"/>
              <a:buNone/>
            </a:pPr>
            <a:r>
              <a:rPr b="0" i="0" lang="en-US" sz="7200" u="none" cap="none" strike="noStrike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The Hyper Connected World</a:t>
            </a:r>
            <a:endParaRPr b="1" i="0" sz="693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7"/>
          <p:cNvSpPr txBox="1"/>
          <p:nvPr/>
        </p:nvSpPr>
        <p:spPr>
          <a:xfrm>
            <a:off x="546416" y="2866046"/>
            <a:ext cx="11088000" cy="1044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0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586" name="Google Shape;586;p67"/>
          <p:cNvSpPr txBox="1"/>
          <p:nvPr/>
        </p:nvSpPr>
        <p:spPr>
          <a:xfrm>
            <a:off x="546416" y="4131326"/>
            <a:ext cx="11088000" cy="1509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 With Us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info@infostretch.com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+1-408-727-1100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Past Apps vs Current Apps</a:t>
            </a:r>
            <a:endParaRPr/>
          </a:p>
        </p:txBody>
      </p:sp>
      <p:sp>
        <p:nvSpPr>
          <p:cNvPr id="246" name="Google Shape;246;p41"/>
          <p:cNvSpPr txBox="1"/>
          <p:nvPr/>
        </p:nvSpPr>
        <p:spPr>
          <a:xfrm>
            <a:off x="1022819" y="1843029"/>
            <a:ext cx="37426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Standalone App or Limited Connected App</a:t>
            </a:r>
            <a:endParaRPr/>
          </a:p>
        </p:txBody>
      </p:sp>
      <p:sp>
        <p:nvSpPr>
          <p:cNvPr id="247" name="Google Shape;247;p41"/>
          <p:cNvSpPr txBox="1"/>
          <p:nvPr/>
        </p:nvSpPr>
        <p:spPr>
          <a:xfrm>
            <a:off x="7885365" y="1843029"/>
            <a:ext cx="37426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Hyper Connected App</a:t>
            </a:r>
            <a:endParaRPr/>
          </a:p>
        </p:txBody>
      </p:sp>
      <p:sp>
        <p:nvSpPr>
          <p:cNvPr id="248" name="Google Shape;248;p41"/>
          <p:cNvSpPr/>
          <p:nvPr/>
        </p:nvSpPr>
        <p:spPr>
          <a:xfrm>
            <a:off x="-1" y="2661750"/>
            <a:ext cx="12192000" cy="31140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36000" spcFirstLastPara="1" rIns="360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8909" y="3242228"/>
            <a:ext cx="1851949" cy="1710923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13000" fadeDir="5400000" kx="0" rotWithShape="0" algn="bl" stA="10000" stPos="0" sy="-100000" ky="0"/>
          </a:effectLst>
        </p:spPr>
      </p:pic>
      <p:pic>
        <p:nvPicPr>
          <p:cNvPr id="250" name="Google Shape;25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902" y="3618985"/>
            <a:ext cx="1002060" cy="1002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41"/>
          <p:cNvCxnSpPr>
            <a:stCxn id="250" idx="3"/>
          </p:cNvCxnSpPr>
          <p:nvPr/>
        </p:nvCxnSpPr>
        <p:spPr>
          <a:xfrm>
            <a:off x="1990962" y="4120015"/>
            <a:ext cx="2327400" cy="1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252" name="Google Shape;252;p41"/>
          <p:cNvSpPr txBox="1"/>
          <p:nvPr/>
        </p:nvSpPr>
        <p:spPr>
          <a:xfrm>
            <a:off x="1990962" y="4195751"/>
            <a:ext cx="19794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Connected </a:t>
            </a:r>
            <a:br>
              <a:rPr b="1" i="0" lang="en-US" sz="1000" u="none" cap="none" strike="noStrike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1" i="0" lang="en-US" sz="1000" u="none" cap="none" strike="noStrike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via internet</a:t>
            </a: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8777" y="3458786"/>
            <a:ext cx="622276" cy="61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0264" y="3307542"/>
            <a:ext cx="1851949" cy="1710923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13000" fadeDir="5400000" kx="0" rotWithShape="0" algn="bl" stA="10000" stPos="0" sy="-100000" ky="0"/>
          </a:effectLst>
        </p:spPr>
      </p:pic>
      <p:pic>
        <p:nvPicPr>
          <p:cNvPr id="255" name="Google Shape;25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00657" y="2959893"/>
            <a:ext cx="642836" cy="64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477" y="4260048"/>
            <a:ext cx="741184" cy="74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8530008" y="4369323"/>
            <a:ext cx="290564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Smart Device sync</a:t>
            </a:r>
            <a:endParaRPr/>
          </a:p>
        </p:txBody>
      </p:sp>
      <p:pic>
        <p:nvPicPr>
          <p:cNvPr id="258" name="Google Shape;25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94589" y="4845543"/>
            <a:ext cx="744949" cy="73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75192" y="3500958"/>
            <a:ext cx="658839" cy="65883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1"/>
          <p:cNvSpPr txBox="1"/>
          <p:nvPr/>
        </p:nvSpPr>
        <p:spPr>
          <a:xfrm>
            <a:off x="8543542" y="3815271"/>
            <a:ext cx="28921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Sensor data sync</a:t>
            </a:r>
            <a:endParaRPr/>
          </a:p>
        </p:txBody>
      </p:sp>
      <p:cxnSp>
        <p:nvCxnSpPr>
          <p:cNvPr id="261" name="Google Shape;261;p41"/>
          <p:cNvCxnSpPr/>
          <p:nvPr/>
        </p:nvCxnSpPr>
        <p:spPr>
          <a:xfrm>
            <a:off x="8190536" y="4634638"/>
            <a:ext cx="2770533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262" name="Google Shape;262;p41"/>
          <p:cNvSpPr txBox="1"/>
          <p:nvPr/>
        </p:nvSpPr>
        <p:spPr>
          <a:xfrm>
            <a:off x="8548474" y="3183838"/>
            <a:ext cx="164484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Connected </a:t>
            </a:r>
            <a:br>
              <a:rPr b="1" lang="en-US" sz="10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1" lang="en-US" sz="10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via internet</a:t>
            </a:r>
            <a:endParaRPr/>
          </a:p>
        </p:txBody>
      </p:sp>
      <p:cxnSp>
        <p:nvCxnSpPr>
          <p:cNvPr id="263" name="Google Shape;263;p41"/>
          <p:cNvCxnSpPr/>
          <p:nvPr/>
        </p:nvCxnSpPr>
        <p:spPr>
          <a:xfrm flipH="1" rot="10800000">
            <a:off x="8190536" y="3787833"/>
            <a:ext cx="2753158" cy="1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64" name="Google Shape;264;p41"/>
          <p:cNvCxnSpPr/>
          <p:nvPr/>
        </p:nvCxnSpPr>
        <p:spPr>
          <a:xfrm flipH="1" rot="10800000">
            <a:off x="7962447" y="3146383"/>
            <a:ext cx="1932000" cy="872100"/>
          </a:xfrm>
          <a:prstGeom prst="bentConnector3">
            <a:avLst>
              <a:gd fmla="val 216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265" name="Google Shape;265;p41"/>
          <p:cNvCxnSpPr/>
          <p:nvPr/>
        </p:nvCxnSpPr>
        <p:spPr>
          <a:xfrm>
            <a:off x="7962447" y="4380804"/>
            <a:ext cx="1932000" cy="851100"/>
          </a:xfrm>
          <a:prstGeom prst="bentConnector3">
            <a:avLst>
              <a:gd fmla="val -110" name="adj1"/>
            </a:avLst>
          </a:prstGeom>
          <a:noFill/>
          <a:ln cap="flat" cmpd="sng" w="19050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266" name="Google Shape;266;p41"/>
          <p:cNvSpPr txBox="1"/>
          <p:nvPr/>
        </p:nvSpPr>
        <p:spPr>
          <a:xfrm>
            <a:off x="8543543" y="4795153"/>
            <a:ext cx="17040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Camera </a:t>
            </a:r>
            <a:br>
              <a:rPr b="1" lang="en-US" sz="10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b="1" lang="en-US" sz="1000">
                <a:solidFill>
                  <a:srgbClr val="59595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Scanning</a:t>
            </a:r>
            <a:endParaRPr b="1" sz="1000">
              <a:solidFill>
                <a:srgbClr val="59595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267" name="Google Shape;267;p41"/>
          <p:cNvCxnSpPr/>
          <p:nvPr/>
        </p:nvCxnSpPr>
        <p:spPr>
          <a:xfrm>
            <a:off x="6110124" y="2150806"/>
            <a:ext cx="0" cy="4302245"/>
          </a:xfrm>
          <a:prstGeom prst="straightConnector1">
            <a:avLst/>
          </a:prstGeom>
          <a:noFill/>
          <a:ln cap="flat" cmpd="sng" w="12700">
            <a:solidFill>
              <a:srgbClr val="595959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Omni Channel Offerings by Enterprises</a:t>
            </a:r>
            <a:endParaRPr/>
          </a:p>
        </p:txBody>
      </p:sp>
      <p:sp>
        <p:nvSpPr>
          <p:cNvPr id="273" name="Google Shape;273;p42"/>
          <p:cNvSpPr/>
          <p:nvPr/>
        </p:nvSpPr>
        <p:spPr>
          <a:xfrm>
            <a:off x="1798521" y="1277968"/>
            <a:ext cx="7632862" cy="521427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Acme International</a:t>
            </a:r>
            <a:endParaRPr/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Mobile Apps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Web Presence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Smart Watch App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VR App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roxima Nova"/>
              <a:buChar char="•"/>
            </a:pPr>
            <a:r>
              <a:rPr b="0" i="0" lang="en-US" sz="1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Bot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Smart TV App</a:t>
            </a:r>
            <a:endParaRPr/>
          </a:p>
          <a:p>
            <a:pPr indent="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 Connected with BLE Smart Device</a:t>
            </a:r>
            <a:endParaRPr/>
          </a:p>
        </p:txBody>
      </p:sp>
      <p:sp>
        <p:nvSpPr>
          <p:cNvPr id="279" name="Google Shape;279;p43"/>
          <p:cNvSpPr/>
          <p:nvPr/>
        </p:nvSpPr>
        <p:spPr>
          <a:xfrm>
            <a:off x="720000" y="5946327"/>
            <a:ext cx="9249661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Source: http://a.abcnews.com/images/Technology/abc_jawbone_up_wristband_app_ll_130812_16x9_992.jpg</a:t>
            </a:r>
            <a:endParaRPr/>
          </a:p>
        </p:txBody>
      </p:sp>
      <p:sp>
        <p:nvSpPr>
          <p:cNvPr id="280" name="Google Shape;280;p43"/>
          <p:cNvSpPr txBox="1"/>
          <p:nvPr/>
        </p:nvSpPr>
        <p:spPr>
          <a:xfrm>
            <a:off x="6682452" y="2870522"/>
            <a:ext cx="4892233" cy="16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Syncing Data with BLE Smart Device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Connect, Disconnect, Broadcast, etc.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Sync Data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Determine certain actions</a:t>
            </a:r>
            <a:endParaRPr/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1" y="2369095"/>
            <a:ext cx="5838988" cy="328443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720000" y="1786994"/>
            <a:ext cx="2953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Devices or Triggers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 extracting text from image</a:t>
            </a:r>
            <a:endParaRPr/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2152427"/>
            <a:ext cx="5393803" cy="359586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/>
          <p:nvPr/>
        </p:nvSpPr>
        <p:spPr>
          <a:xfrm>
            <a:off x="720000" y="5946327"/>
            <a:ext cx="9249661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Source: https://www.leadtools.com/blog/wp-content/uploads/2017/06/mobile-ocr-app-in-action.jpg</a:t>
            </a:r>
            <a:endParaRPr sz="1067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0" name="Google Shape;290;p44"/>
          <p:cNvSpPr txBox="1"/>
          <p:nvPr/>
        </p:nvSpPr>
        <p:spPr>
          <a:xfrm>
            <a:off x="6682452" y="2870521"/>
            <a:ext cx="489223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Using Mobile Camera Scanning Book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Intelligent Image Capturing Algorithm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OCR enabled</a:t>
            </a:r>
            <a:endParaRPr/>
          </a:p>
        </p:txBody>
      </p:sp>
      <p:sp>
        <p:nvSpPr>
          <p:cNvPr id="291" name="Google Shape;291;p44"/>
          <p:cNvSpPr/>
          <p:nvPr/>
        </p:nvSpPr>
        <p:spPr>
          <a:xfrm>
            <a:off x="720000" y="1585063"/>
            <a:ext cx="2953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Devices or Triggers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 Determining Location &amp; Triggering Actions</a:t>
            </a:r>
            <a:endParaRPr/>
          </a:p>
        </p:txBody>
      </p:sp>
      <p:sp>
        <p:nvSpPr>
          <p:cNvPr id="297" name="Google Shape;297;p45"/>
          <p:cNvSpPr/>
          <p:nvPr/>
        </p:nvSpPr>
        <p:spPr>
          <a:xfrm>
            <a:off x="720000" y="5946327"/>
            <a:ext cx="9249661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Source: https://www.androidcentral.com/sites/androidcentral.com/files/styles/xlarge/public/postimages/444537/uber-app.jpg</a:t>
            </a:r>
            <a:endParaRPr sz="1067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p45"/>
          <p:cNvSpPr txBox="1"/>
          <p:nvPr/>
        </p:nvSpPr>
        <p:spPr>
          <a:xfrm>
            <a:off x="6682452" y="2870522"/>
            <a:ext cx="4892233" cy="16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Using Mobile Device Location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Current Location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Map rendering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nearest object &amp; notify (e.g. Cab)</a:t>
            </a:r>
            <a:endParaRPr/>
          </a:p>
        </p:txBody>
      </p:sp>
      <p:pic>
        <p:nvPicPr>
          <p:cNvPr id="299" name="Google Shape;29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1" y="2362315"/>
            <a:ext cx="5854420" cy="329799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5"/>
          <p:cNvSpPr/>
          <p:nvPr/>
        </p:nvSpPr>
        <p:spPr>
          <a:xfrm>
            <a:off x="720000" y="1706962"/>
            <a:ext cx="2953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Devices or Triggers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/>
          <p:nvPr>
            <p:ph type="title"/>
          </p:nvPr>
        </p:nvSpPr>
        <p:spPr>
          <a:xfrm>
            <a:off x="539998" y="179999"/>
            <a:ext cx="11088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 Relying on Device Locale for Date &amp; Time</a:t>
            </a:r>
            <a:endParaRPr/>
          </a:p>
        </p:txBody>
      </p:sp>
      <p:sp>
        <p:nvSpPr>
          <p:cNvPr id="306" name="Google Shape;306;p46"/>
          <p:cNvSpPr/>
          <p:nvPr/>
        </p:nvSpPr>
        <p:spPr>
          <a:xfrm>
            <a:off x="720000" y="5946327"/>
            <a:ext cx="9249661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Source: http://www.flightswatcher.com/wp-content/uploads/2017/08/tripit-user.png</a:t>
            </a:r>
            <a:endParaRPr sz="1067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p46"/>
          <p:cNvSpPr txBox="1"/>
          <p:nvPr/>
        </p:nvSpPr>
        <p:spPr>
          <a:xfrm>
            <a:off x="6682452" y="2870522"/>
            <a:ext cx="4892233" cy="16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33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Notifying Relevant Info to Customer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Get Device Local Date &amp; Time</a:t>
            </a:r>
            <a:endParaRPr/>
          </a:p>
          <a:p>
            <a:pPr indent="-380990" lvl="0" marL="38099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67"/>
              <a:buFont typeface="Arial"/>
              <a:buChar char="•"/>
            </a:pPr>
            <a:r>
              <a:rPr lang="en-US" sz="1867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Determine and trigger notification for user’s action</a:t>
            </a:r>
            <a:endParaRPr/>
          </a:p>
        </p:txBody>
      </p:sp>
      <p:pic>
        <p:nvPicPr>
          <p:cNvPr id="308" name="Google Shape;308;p46"/>
          <p:cNvPicPr preferRelativeResize="0"/>
          <p:nvPr/>
        </p:nvPicPr>
        <p:blipFill rotWithShape="1">
          <a:blip r:embed="rId3">
            <a:alphaModFix/>
          </a:blip>
          <a:srcRect b="0" l="0" r="0" t="-1"/>
          <a:stretch/>
        </p:blipFill>
        <p:spPr>
          <a:xfrm>
            <a:off x="720001" y="1993063"/>
            <a:ext cx="5484031" cy="379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6"/>
          <p:cNvSpPr/>
          <p:nvPr/>
        </p:nvSpPr>
        <p:spPr>
          <a:xfrm>
            <a:off x="720000" y="1465954"/>
            <a:ext cx="2953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Peripheral Devices or Triggers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FS Default Grey">
  <a:themeElements>
    <a:clrScheme name="Custom 10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8BAB7F"/>
      </a:accent1>
      <a:accent2>
        <a:srgbClr val="BC5551"/>
      </a:accent2>
      <a:accent3>
        <a:srgbClr val="6EA3CB"/>
      </a:accent3>
      <a:accent4>
        <a:srgbClr val="7E65A3"/>
      </a:accent4>
      <a:accent5>
        <a:srgbClr val="F7D346"/>
      </a:accent5>
      <a:accent6>
        <a:srgbClr val="EE710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FS Extras">
  <a:themeElements>
    <a:clrScheme name="Custom 12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8BAB7F"/>
      </a:accent1>
      <a:accent2>
        <a:srgbClr val="BC5551"/>
      </a:accent2>
      <a:accent3>
        <a:srgbClr val="6EA3CB"/>
      </a:accent3>
      <a:accent4>
        <a:srgbClr val="7E65A3"/>
      </a:accent4>
      <a:accent5>
        <a:srgbClr val="F7D346"/>
      </a:accent5>
      <a:accent6>
        <a:srgbClr val="EE7103"/>
      </a:accent6>
      <a:hlink>
        <a:srgbClr val="EC700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